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89" r:id="rId2"/>
    <p:sldId id="258" r:id="rId3"/>
    <p:sldId id="280" r:id="rId4"/>
    <p:sldId id="260" r:id="rId5"/>
    <p:sldId id="290" r:id="rId6"/>
    <p:sldId id="285" r:id="rId7"/>
    <p:sldId id="295" r:id="rId8"/>
    <p:sldId id="291" r:id="rId9"/>
    <p:sldId id="292" r:id="rId10"/>
    <p:sldId id="284" r:id="rId11"/>
    <p:sldId id="269" r:id="rId12"/>
    <p:sldId id="281" r:id="rId13"/>
    <p:sldId id="275" r:id="rId14"/>
    <p:sldId id="277" r:id="rId15"/>
    <p:sldId id="29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45" autoAdjust="0"/>
  </p:normalViewPr>
  <p:slideViewPr>
    <p:cSldViewPr snapToGrid="0" snapToObjects="1">
      <p:cViewPr varScale="1">
        <p:scale>
          <a:sx n="37" d="100"/>
          <a:sy n="37" d="100"/>
        </p:scale>
        <p:origin x="-16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79F52-0C32-B948-B1EF-EC367F77331A}" type="datetimeFigureOut">
              <a:rPr lang="en-US" smtClean="0"/>
              <a:t>10/29/18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CE4FD7-1081-7141-9889-CD78F0AD6DCE}" type="slidenum">
              <a:rPr lang="en-US" smtClean="0"/>
              <a:t>‹#›</a:t>
            </a:fld>
            <a:endParaRPr lang="en-US"/>
          </a:p>
        </p:txBody>
      </p:sp>
    </p:spTree>
    <p:extLst>
      <p:ext uri="{BB962C8B-B14F-4D97-AF65-F5344CB8AC3E}">
        <p14:creationId xmlns:p14="http://schemas.microsoft.com/office/powerpoint/2010/main" val="13251729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E4FD7-1081-7141-9889-CD78F0AD6DCE}" type="slidenum">
              <a:rPr lang="en-US" smtClean="0"/>
              <a:t>1</a:t>
            </a:fld>
            <a:endParaRPr lang="en-US"/>
          </a:p>
        </p:txBody>
      </p:sp>
    </p:spTree>
    <p:extLst>
      <p:ext uri="{BB962C8B-B14F-4D97-AF65-F5344CB8AC3E}">
        <p14:creationId xmlns:p14="http://schemas.microsoft.com/office/powerpoint/2010/main" val="1408576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Rap:</a:t>
            </a:r>
            <a:r>
              <a:rPr lang="en-US" baseline="0" dirty="0" smtClean="0"/>
              <a:t> https://</a:t>
            </a:r>
            <a:r>
              <a:rPr lang="en-US" baseline="0" dirty="0" err="1" smtClean="0"/>
              <a:t>www.youtube.com</a:t>
            </a:r>
            <a:r>
              <a:rPr lang="en-US" baseline="0" dirty="0" smtClean="0"/>
              <a:t>/</a:t>
            </a:r>
            <a:r>
              <a:rPr lang="en-US" baseline="0" dirty="0" err="1" smtClean="0"/>
              <a:t>watch?v</a:t>
            </a:r>
            <a:r>
              <a:rPr lang="en-US" baseline="0" dirty="0" smtClean="0"/>
              <a:t>=gHjQ0AVpURg</a:t>
            </a:r>
          </a:p>
          <a:p>
            <a:endParaRPr lang="en-US" dirty="0" smtClean="0"/>
          </a:p>
        </p:txBody>
      </p:sp>
      <p:sp>
        <p:nvSpPr>
          <p:cNvPr id="4" name="Slide Number Placeholder 3"/>
          <p:cNvSpPr>
            <a:spLocks noGrp="1"/>
          </p:cNvSpPr>
          <p:nvPr>
            <p:ph type="sldNum" sz="quarter" idx="10"/>
          </p:nvPr>
        </p:nvSpPr>
        <p:spPr/>
        <p:txBody>
          <a:bodyPr/>
          <a:lstStyle/>
          <a:p>
            <a:fld id="{DACE4FD7-1081-7141-9889-CD78F0AD6DCE}" type="slidenum">
              <a:rPr lang="en-US" smtClean="0"/>
              <a:t>10</a:t>
            </a:fld>
            <a:endParaRPr lang="en-US"/>
          </a:p>
        </p:txBody>
      </p:sp>
    </p:spTree>
    <p:extLst>
      <p:ext uri="{BB962C8B-B14F-4D97-AF65-F5344CB8AC3E}">
        <p14:creationId xmlns:p14="http://schemas.microsoft.com/office/powerpoint/2010/main" val="1570545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Students need to keep in mind the needs of the catcher/employer and develop brand points from their perspective.  Brand points are not a list of titles or credentials, but rather a few specific concrete examples that allow employers to understand what value a student could contribute to their organization.</a:t>
            </a:r>
          </a:p>
          <a:p>
            <a:endParaRPr lang="en-US" sz="1200" kern="1200" baseline="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CE4FD7-1081-7141-9889-CD78F0AD6DCE}" type="slidenum">
              <a:rPr lang="en-US" smtClean="0"/>
              <a:t>11</a:t>
            </a:fld>
            <a:endParaRPr lang="en-US"/>
          </a:p>
        </p:txBody>
      </p:sp>
    </p:spTree>
    <p:extLst>
      <p:ext uri="{BB962C8B-B14F-4D97-AF65-F5344CB8AC3E}">
        <p14:creationId xmlns:p14="http://schemas.microsoft.com/office/powerpoint/2010/main" val="909145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perfect</a:t>
            </a:r>
            <a:r>
              <a:rPr lang="en-US" baseline="0" dirty="0" smtClean="0"/>
              <a:t> pitch videos can be watched on this playlist.</a:t>
            </a:r>
            <a:endParaRPr lang="en-US" dirty="0"/>
          </a:p>
        </p:txBody>
      </p:sp>
      <p:sp>
        <p:nvSpPr>
          <p:cNvPr id="4" name="Slide Number Placeholder 3"/>
          <p:cNvSpPr>
            <a:spLocks noGrp="1"/>
          </p:cNvSpPr>
          <p:nvPr>
            <p:ph type="sldNum" sz="quarter" idx="10"/>
          </p:nvPr>
        </p:nvSpPr>
        <p:spPr/>
        <p:txBody>
          <a:bodyPr/>
          <a:lstStyle/>
          <a:p>
            <a:fld id="{DACE4FD7-1081-7141-9889-CD78F0AD6DCE}" type="slidenum">
              <a:rPr lang="en-US" smtClean="0"/>
              <a:t>12</a:t>
            </a:fld>
            <a:endParaRPr lang="en-US"/>
          </a:p>
        </p:txBody>
      </p:sp>
    </p:spTree>
    <p:extLst>
      <p:ext uri="{BB962C8B-B14F-4D97-AF65-F5344CB8AC3E}">
        <p14:creationId xmlns:p14="http://schemas.microsoft.com/office/powerpoint/2010/main" val="1832730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DACE4FD7-1081-7141-9889-CD78F0AD6DCE}" type="slidenum">
              <a:rPr lang="en-US" smtClean="0"/>
              <a:t>13</a:t>
            </a:fld>
            <a:endParaRPr lang="en-US"/>
          </a:p>
        </p:txBody>
      </p:sp>
    </p:spTree>
    <p:extLst>
      <p:ext uri="{BB962C8B-B14F-4D97-AF65-F5344CB8AC3E}">
        <p14:creationId xmlns:p14="http://schemas.microsoft.com/office/powerpoint/2010/main" val="3331300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YouTube is considered the world’s second largest search engine (Elliott, 2013), the perfect pitch video also becomes a positive contribution to the student’s professional online presence.  In addition, students are required to embed their videos on LinkedIn.  </a:t>
            </a:r>
          </a:p>
          <a:p>
            <a:endParaRPr lang="en-US" dirty="0" smtClean="0"/>
          </a:p>
        </p:txBody>
      </p:sp>
      <p:sp>
        <p:nvSpPr>
          <p:cNvPr id="4" name="Slide Number Placeholder 3"/>
          <p:cNvSpPr>
            <a:spLocks noGrp="1"/>
          </p:cNvSpPr>
          <p:nvPr>
            <p:ph type="sldNum" sz="quarter" idx="10"/>
          </p:nvPr>
        </p:nvSpPr>
        <p:spPr/>
        <p:txBody>
          <a:bodyPr/>
          <a:lstStyle/>
          <a:p>
            <a:fld id="{DACE4FD7-1081-7141-9889-CD78F0AD6DCE}" type="slidenum">
              <a:rPr lang="en-US" smtClean="0"/>
              <a:t>14</a:t>
            </a:fld>
            <a:endParaRPr lang="en-US"/>
          </a:p>
        </p:txBody>
      </p:sp>
    </p:spTree>
    <p:extLst>
      <p:ext uri="{BB962C8B-B14F-4D97-AF65-F5344CB8AC3E}">
        <p14:creationId xmlns:p14="http://schemas.microsoft.com/office/powerpoint/2010/main" val="400095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Let’s start our discussion with a question.  Does anybody know</a:t>
            </a:r>
            <a:r>
              <a:rPr lang="en-US" sz="1200" kern="1200" baseline="0" dirty="0" smtClean="0">
                <a:solidFill>
                  <a:schemeClr val="tx1"/>
                </a:solidFill>
                <a:latin typeface="+mn-lt"/>
                <a:ea typeface="+mn-ea"/>
                <a:cs typeface="+mn-cs"/>
              </a:rPr>
              <a:t> the identity of this gentleman?  </a:t>
            </a:r>
            <a:r>
              <a:rPr lang="en-US" sz="1200" kern="1200" dirty="0" smtClean="0">
                <a:solidFill>
                  <a:schemeClr val="tx1"/>
                </a:solidFill>
                <a:latin typeface="+mn-lt"/>
                <a:ea typeface="+mn-ea"/>
                <a:cs typeface="+mn-cs"/>
              </a:rPr>
              <a:t>Cy Young – the first pitcher in the American League</a:t>
            </a:r>
            <a:r>
              <a:rPr lang="en-US" sz="1200" kern="1200" baseline="0" dirty="0" smtClean="0">
                <a:solidFill>
                  <a:schemeClr val="tx1"/>
                </a:solidFill>
                <a:latin typeface="+mn-lt"/>
                <a:ea typeface="+mn-ea"/>
                <a:cs typeface="+mn-cs"/>
              </a:rPr>
              <a:t> to pitch a perfect game in 1904 and the namesake of the annual award given to the best pitchers in baseball.  So what does this have to do with developing </a:t>
            </a:r>
            <a:r>
              <a:rPr lang="en-US" sz="1200" b="1" kern="1200" baseline="0" dirty="0" smtClean="0">
                <a:solidFill>
                  <a:schemeClr val="tx1"/>
                </a:solidFill>
                <a:latin typeface="+mn-lt"/>
                <a:ea typeface="+mn-ea"/>
                <a:cs typeface="+mn-cs"/>
              </a:rPr>
              <a:t>your</a:t>
            </a:r>
            <a:r>
              <a:rPr lang="en-US" sz="1200" kern="1200" baseline="0" dirty="0" smtClean="0">
                <a:solidFill>
                  <a:schemeClr val="tx1"/>
                </a:solidFill>
                <a:latin typeface="+mn-lt"/>
                <a:ea typeface="+mn-ea"/>
                <a:cs typeface="+mn-cs"/>
              </a:rPr>
              <a:t> perfect pitch?</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http://</a:t>
            </a:r>
            <a:r>
              <a:rPr lang="en-US" sz="1200" kern="1200" dirty="0" err="1" smtClean="0">
                <a:solidFill>
                  <a:schemeClr val="tx1"/>
                </a:solidFill>
                <a:latin typeface="+mn-lt"/>
                <a:ea typeface="+mn-ea"/>
                <a:cs typeface="+mn-cs"/>
              </a:rPr>
              <a:t>www.baseball-almanac.com</a:t>
            </a:r>
            <a:r>
              <a:rPr lang="en-US" sz="1200" kern="1200" dirty="0" smtClean="0">
                <a:solidFill>
                  <a:schemeClr val="tx1"/>
                </a:solidFill>
                <a:latin typeface="+mn-lt"/>
                <a:ea typeface="+mn-ea"/>
                <a:cs typeface="+mn-cs"/>
              </a:rPr>
              <a:t>/pitching/</a:t>
            </a:r>
            <a:r>
              <a:rPr lang="en-US" sz="1200" kern="1200" dirty="0" err="1" smtClean="0">
                <a:solidFill>
                  <a:schemeClr val="tx1"/>
                </a:solidFill>
                <a:latin typeface="+mn-lt"/>
                <a:ea typeface="+mn-ea"/>
                <a:cs typeface="+mn-cs"/>
              </a:rPr>
              <a:t>piperf.shtml</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http://</a:t>
            </a:r>
            <a:r>
              <a:rPr lang="en-US" sz="1200" kern="1200" dirty="0" err="1" smtClean="0">
                <a:solidFill>
                  <a:schemeClr val="tx1"/>
                </a:solidFill>
                <a:latin typeface="+mn-lt"/>
                <a:ea typeface="+mn-ea"/>
                <a:cs typeface="+mn-cs"/>
              </a:rPr>
              <a:t>sportsweeksportslist.files.wordpress.com</a:t>
            </a:r>
            <a:r>
              <a:rPr lang="en-US" sz="1200" kern="1200" dirty="0" smtClean="0">
                <a:solidFill>
                  <a:schemeClr val="tx1"/>
                </a:solidFill>
                <a:latin typeface="+mn-lt"/>
                <a:ea typeface="+mn-ea"/>
                <a:cs typeface="+mn-cs"/>
              </a:rPr>
              <a:t>/2011/07/cy-</a:t>
            </a:r>
            <a:r>
              <a:rPr lang="en-US" sz="1200" kern="1200" dirty="0" err="1" smtClean="0">
                <a:solidFill>
                  <a:schemeClr val="tx1"/>
                </a:solidFill>
                <a:latin typeface="+mn-lt"/>
                <a:ea typeface="+mn-ea"/>
                <a:cs typeface="+mn-cs"/>
              </a:rPr>
              <a:t>young.jpg</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ACE4FD7-1081-7141-9889-CD78F0AD6DCE}" type="slidenum">
              <a:rPr lang="en-US" smtClean="0"/>
              <a:t>2</a:t>
            </a:fld>
            <a:endParaRPr lang="en-US"/>
          </a:p>
        </p:txBody>
      </p:sp>
    </p:spTree>
    <p:extLst>
      <p:ext uri="{BB962C8B-B14F-4D97-AF65-F5344CB8AC3E}">
        <p14:creationId xmlns:p14="http://schemas.microsoft.com/office/powerpoint/2010/main" val="381552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perfect pitch analogy was inspired by the award-winning academic research of </a:t>
            </a:r>
            <a:r>
              <a:rPr lang="en-US" b="0" baseline="0" dirty="0" smtClean="0"/>
              <a:t>Kimberly </a:t>
            </a:r>
            <a:r>
              <a:rPr lang="en-US" b="0" baseline="0" dirty="0" err="1" smtClean="0"/>
              <a:t>Elsbach</a:t>
            </a:r>
            <a:r>
              <a:rPr lang="en-US" b="0" baseline="0" dirty="0" smtClean="0"/>
              <a:t> </a:t>
            </a:r>
            <a:r>
              <a:rPr lang="en-US" baseline="0" dirty="0" smtClean="0"/>
              <a:t>who spent six years studying the art and science of the pitch process Hollywood, where screenwriters pitch film concepts to producers. The central finding of the research, which was published in the Academy of Management Journal and the Harvard Business Review, revealed that the success of a pitch depends as much on the person receiving the pitch (i.e., the catcher in the baseball analogy) as on the pitcher.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ACE4FD7-1081-7141-9889-CD78F0AD6DCE}" type="slidenum">
              <a:rPr lang="en-US" smtClean="0"/>
              <a:t>3</a:t>
            </a:fld>
            <a:endParaRPr lang="en-US"/>
          </a:p>
        </p:txBody>
      </p:sp>
    </p:spTree>
    <p:extLst>
      <p:ext uri="{BB962C8B-B14F-4D97-AF65-F5344CB8AC3E}">
        <p14:creationId xmlns:p14="http://schemas.microsoft.com/office/powerpoint/2010/main" val="1152445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if the catcher (who was the producer in </a:t>
            </a:r>
            <a:r>
              <a:rPr lang="en-US" baseline="0" dirty="0" err="1" smtClean="0"/>
              <a:t>Elsbach’s</a:t>
            </a:r>
            <a:r>
              <a:rPr lang="en-US" baseline="0" dirty="0" smtClean="0"/>
              <a:t> research) categorized the pitcher (who was the screenwriter) as “uncreative” and “ineffective” in the first few minutes, the meeting was essentially over.  The researchers learned that the secret to success in this case was that the pitcher had to study and understand the signals the catcher was giving them to throw the perfect pitch.  </a:t>
            </a:r>
          </a:p>
          <a:p>
            <a:endParaRPr lang="en-US" baseline="0" dirty="0" smtClean="0"/>
          </a:p>
          <a:p>
            <a:r>
              <a:rPr lang="en-US" baseline="0" dirty="0" smtClean="0"/>
              <a:t>The lesson of this story that I emphasize to my students, is that it is </a:t>
            </a:r>
            <a:r>
              <a:rPr lang="en-US" b="1" baseline="0" dirty="0" smtClean="0"/>
              <a:t>not</a:t>
            </a:r>
            <a:r>
              <a:rPr lang="en-US" baseline="0" dirty="0" smtClean="0"/>
              <a:t> all about the pitcher … it is </a:t>
            </a:r>
            <a:r>
              <a:rPr lang="en-US" b="1" baseline="0" dirty="0" smtClean="0"/>
              <a:t>not</a:t>
            </a:r>
            <a:r>
              <a:rPr lang="en-US" baseline="0" dirty="0" smtClean="0"/>
              <a:t> all about them.  I think too often we do a disservice to our students when we tell students things like their resumes should be all about them and their accomplishments, when actually their resumes should be written from the perspective of the employer and what students are able to contribute to the success of their organizations.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ACE4FD7-1081-7141-9889-CD78F0AD6DCE}" type="slidenum">
              <a:rPr lang="en-US" smtClean="0"/>
              <a:t>4</a:t>
            </a:fld>
            <a:endParaRPr lang="en-US"/>
          </a:p>
        </p:txBody>
      </p:sp>
    </p:spTree>
    <p:extLst>
      <p:ext uri="{BB962C8B-B14F-4D97-AF65-F5344CB8AC3E}">
        <p14:creationId xmlns:p14="http://schemas.microsoft.com/office/powerpoint/2010/main" val="2925971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if the catcher (who was the producer in </a:t>
            </a:r>
            <a:r>
              <a:rPr lang="en-US" baseline="0" dirty="0" err="1" smtClean="0"/>
              <a:t>Elsbach’s</a:t>
            </a:r>
            <a:r>
              <a:rPr lang="en-US" baseline="0" dirty="0" smtClean="0"/>
              <a:t> research) categorized the pitcher (who was the screenwriter) as “uncreative” and “ineffective” in the first few minutes, the meeting was essentially over.  The researchers learned that the secret to success in this case was that the pitcher had to study and understand the signals the catcher was giving them to throw the perfect pitch.  </a:t>
            </a:r>
          </a:p>
          <a:p>
            <a:endParaRPr lang="en-US" baseline="0" dirty="0" smtClean="0"/>
          </a:p>
          <a:p>
            <a:r>
              <a:rPr lang="en-US" baseline="0" dirty="0" smtClean="0"/>
              <a:t>The lesson of this story that I emphasize to my students, is that it is </a:t>
            </a:r>
            <a:r>
              <a:rPr lang="en-US" b="1" baseline="0" dirty="0" smtClean="0"/>
              <a:t>not</a:t>
            </a:r>
            <a:r>
              <a:rPr lang="en-US" baseline="0" dirty="0" smtClean="0"/>
              <a:t> all about the pitcher … it is </a:t>
            </a:r>
            <a:r>
              <a:rPr lang="en-US" b="1" baseline="0" dirty="0" smtClean="0"/>
              <a:t>not</a:t>
            </a:r>
            <a:r>
              <a:rPr lang="en-US" baseline="0" dirty="0" smtClean="0"/>
              <a:t> all about them.  I think too often we do a disservice to our students when we tell students things like their resumes should be all about them and their accomplishments, when actually their resumes should be written from the perspective of the employer and what students are able to contribute to the success of their organizations.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ACE4FD7-1081-7141-9889-CD78F0AD6DCE}" type="slidenum">
              <a:rPr lang="en-US" smtClean="0"/>
              <a:t>5</a:t>
            </a:fld>
            <a:endParaRPr lang="en-US"/>
          </a:p>
        </p:txBody>
      </p:sp>
    </p:spTree>
    <p:extLst>
      <p:ext uri="{BB962C8B-B14F-4D97-AF65-F5344CB8AC3E}">
        <p14:creationId xmlns:p14="http://schemas.microsoft.com/office/powerpoint/2010/main" val="2925971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E4FD7-1081-7141-9889-CD78F0AD6DCE}" type="slidenum">
              <a:rPr lang="en-US" smtClean="0"/>
              <a:t>6</a:t>
            </a:fld>
            <a:endParaRPr lang="en-US"/>
          </a:p>
        </p:txBody>
      </p:sp>
    </p:spTree>
    <p:extLst>
      <p:ext uri="{BB962C8B-B14F-4D97-AF65-F5344CB8AC3E}">
        <p14:creationId xmlns:p14="http://schemas.microsoft.com/office/powerpoint/2010/main" val="2722263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in this</a:t>
            </a:r>
            <a:r>
              <a:rPr lang="en-US" baseline="0" dirty="0" smtClean="0"/>
              <a:t> process is to encourage students to think about their brand promise.  I like to think that my personal brand promise is “I teach people how to pursue and promote their passions.”</a:t>
            </a:r>
          </a:p>
          <a:p>
            <a:endParaRPr lang="en-US" baseline="0" dirty="0" smtClean="0"/>
          </a:p>
          <a:p>
            <a:r>
              <a:rPr lang="en-US" baseline="0" dirty="0" smtClean="0"/>
              <a:t>The following resource shares additional examples: </a:t>
            </a:r>
            <a:r>
              <a:rPr lang="en-US" dirty="0" smtClean="0"/>
              <a:t>http://</a:t>
            </a:r>
            <a:r>
              <a:rPr lang="en-US" dirty="0" err="1" smtClean="0"/>
              <a:t>www.billmarshjr.com</a:t>
            </a:r>
            <a:r>
              <a:rPr lang="en-US" dirty="0" smtClean="0"/>
              <a:t>/a-brand-is-a-promise-3-great-examples-of-strong-brands-that-make-strong-promises/</a:t>
            </a:r>
          </a:p>
        </p:txBody>
      </p:sp>
      <p:sp>
        <p:nvSpPr>
          <p:cNvPr id="4" name="Slide Number Placeholder 3"/>
          <p:cNvSpPr>
            <a:spLocks noGrp="1"/>
          </p:cNvSpPr>
          <p:nvPr>
            <p:ph type="sldNum" sz="quarter" idx="10"/>
          </p:nvPr>
        </p:nvSpPr>
        <p:spPr/>
        <p:txBody>
          <a:bodyPr/>
          <a:lstStyle/>
          <a:p>
            <a:fld id="{DACE4FD7-1081-7141-9889-CD78F0AD6DCE}" type="slidenum">
              <a:rPr lang="en-US" smtClean="0"/>
              <a:t>7</a:t>
            </a:fld>
            <a:endParaRPr lang="en-US"/>
          </a:p>
        </p:txBody>
      </p:sp>
    </p:spTree>
    <p:extLst>
      <p:ext uri="{BB962C8B-B14F-4D97-AF65-F5344CB8AC3E}">
        <p14:creationId xmlns:p14="http://schemas.microsoft.com/office/powerpoint/2010/main" val="1570545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CB29-8958-43EC-9994-DCE52500D002}" type="slidenum">
              <a:rPr lang="en-US" smtClean="0"/>
              <a:t>8</a:t>
            </a:fld>
            <a:endParaRPr lang="en-US"/>
          </a:p>
        </p:txBody>
      </p:sp>
    </p:spTree>
    <p:extLst>
      <p:ext uri="{BB962C8B-B14F-4D97-AF65-F5344CB8AC3E}">
        <p14:creationId xmlns:p14="http://schemas.microsoft.com/office/powerpoint/2010/main" val="179321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a:t>
            </a:r>
            <a:r>
              <a:rPr lang="en-US" baseline="0" dirty="0" smtClean="0"/>
              <a:t> https://cognitives.io/blog/2016/09/01/5-examples-brands-winning-content-marketing-2016/</a:t>
            </a:r>
            <a:endParaRPr lang="en-US" dirty="0"/>
          </a:p>
        </p:txBody>
      </p:sp>
      <p:sp>
        <p:nvSpPr>
          <p:cNvPr id="4" name="Slide Number Placeholder 3"/>
          <p:cNvSpPr>
            <a:spLocks noGrp="1"/>
          </p:cNvSpPr>
          <p:nvPr>
            <p:ph type="sldNum" sz="quarter" idx="10"/>
          </p:nvPr>
        </p:nvSpPr>
        <p:spPr/>
        <p:txBody>
          <a:bodyPr/>
          <a:lstStyle/>
          <a:p>
            <a:fld id="{359ECB29-8958-43EC-9994-DCE52500D002}" type="slidenum">
              <a:rPr lang="en-US" smtClean="0"/>
              <a:t>9</a:t>
            </a:fld>
            <a:endParaRPr lang="en-US"/>
          </a:p>
        </p:txBody>
      </p:sp>
    </p:spTree>
    <p:extLst>
      <p:ext uri="{BB962C8B-B14F-4D97-AF65-F5344CB8AC3E}">
        <p14:creationId xmlns:p14="http://schemas.microsoft.com/office/powerpoint/2010/main" val="437669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68E407-0560-B446-9355-627D731D4564}"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A4035-5A87-1441-9886-EABED9E5C689}" type="slidenum">
              <a:rPr lang="en-US" smtClean="0"/>
              <a:t>‹#›</a:t>
            </a:fld>
            <a:endParaRPr lang="en-US"/>
          </a:p>
        </p:txBody>
      </p:sp>
    </p:spTree>
    <p:extLst>
      <p:ext uri="{BB962C8B-B14F-4D97-AF65-F5344CB8AC3E}">
        <p14:creationId xmlns:p14="http://schemas.microsoft.com/office/powerpoint/2010/main" val="2029115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8E407-0560-B446-9355-627D731D4564}"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A4035-5A87-1441-9886-EABED9E5C689}" type="slidenum">
              <a:rPr lang="en-US" smtClean="0"/>
              <a:t>‹#›</a:t>
            </a:fld>
            <a:endParaRPr lang="en-US"/>
          </a:p>
        </p:txBody>
      </p:sp>
    </p:spTree>
    <p:extLst>
      <p:ext uri="{BB962C8B-B14F-4D97-AF65-F5344CB8AC3E}">
        <p14:creationId xmlns:p14="http://schemas.microsoft.com/office/powerpoint/2010/main" val="632540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8E407-0560-B446-9355-627D731D4564}"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A4035-5A87-1441-9886-EABED9E5C689}" type="slidenum">
              <a:rPr lang="en-US" smtClean="0"/>
              <a:t>‹#›</a:t>
            </a:fld>
            <a:endParaRPr lang="en-US"/>
          </a:p>
        </p:txBody>
      </p:sp>
    </p:spTree>
    <p:extLst>
      <p:ext uri="{BB962C8B-B14F-4D97-AF65-F5344CB8AC3E}">
        <p14:creationId xmlns:p14="http://schemas.microsoft.com/office/powerpoint/2010/main" val="110331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8E407-0560-B446-9355-627D731D4564}"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A4035-5A87-1441-9886-EABED9E5C689}" type="slidenum">
              <a:rPr lang="en-US" smtClean="0"/>
              <a:t>‹#›</a:t>
            </a:fld>
            <a:endParaRPr lang="en-US"/>
          </a:p>
        </p:txBody>
      </p:sp>
    </p:spTree>
    <p:extLst>
      <p:ext uri="{BB962C8B-B14F-4D97-AF65-F5344CB8AC3E}">
        <p14:creationId xmlns:p14="http://schemas.microsoft.com/office/powerpoint/2010/main" val="4043780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68E407-0560-B446-9355-627D731D4564}"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A4035-5A87-1441-9886-EABED9E5C689}" type="slidenum">
              <a:rPr lang="en-US" smtClean="0"/>
              <a:t>‹#›</a:t>
            </a:fld>
            <a:endParaRPr lang="en-US"/>
          </a:p>
        </p:txBody>
      </p:sp>
    </p:spTree>
    <p:extLst>
      <p:ext uri="{BB962C8B-B14F-4D97-AF65-F5344CB8AC3E}">
        <p14:creationId xmlns:p14="http://schemas.microsoft.com/office/powerpoint/2010/main" val="3865820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68E407-0560-B446-9355-627D731D4564}" type="datetimeFigureOut">
              <a:rPr lang="en-US" smtClean="0"/>
              <a:t>10/29/18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A4035-5A87-1441-9886-EABED9E5C689}" type="slidenum">
              <a:rPr lang="en-US" smtClean="0"/>
              <a:t>‹#›</a:t>
            </a:fld>
            <a:endParaRPr lang="en-US"/>
          </a:p>
        </p:txBody>
      </p:sp>
    </p:spTree>
    <p:extLst>
      <p:ext uri="{BB962C8B-B14F-4D97-AF65-F5344CB8AC3E}">
        <p14:creationId xmlns:p14="http://schemas.microsoft.com/office/powerpoint/2010/main" val="2631287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68E407-0560-B446-9355-627D731D4564}" type="datetimeFigureOut">
              <a:rPr lang="en-US" smtClean="0"/>
              <a:t>10/29/18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1A4035-5A87-1441-9886-EABED9E5C689}" type="slidenum">
              <a:rPr lang="en-US" smtClean="0"/>
              <a:t>‹#›</a:t>
            </a:fld>
            <a:endParaRPr lang="en-US"/>
          </a:p>
        </p:txBody>
      </p:sp>
    </p:spTree>
    <p:extLst>
      <p:ext uri="{BB962C8B-B14F-4D97-AF65-F5344CB8AC3E}">
        <p14:creationId xmlns:p14="http://schemas.microsoft.com/office/powerpoint/2010/main" val="169773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68E407-0560-B446-9355-627D731D4564}" type="datetimeFigureOut">
              <a:rPr lang="en-US" smtClean="0"/>
              <a:t>10/29/18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1A4035-5A87-1441-9886-EABED9E5C689}" type="slidenum">
              <a:rPr lang="en-US" smtClean="0"/>
              <a:t>‹#›</a:t>
            </a:fld>
            <a:endParaRPr lang="en-US"/>
          </a:p>
        </p:txBody>
      </p:sp>
    </p:spTree>
    <p:extLst>
      <p:ext uri="{BB962C8B-B14F-4D97-AF65-F5344CB8AC3E}">
        <p14:creationId xmlns:p14="http://schemas.microsoft.com/office/powerpoint/2010/main" val="175611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8E407-0560-B446-9355-627D731D4564}" type="datetimeFigureOut">
              <a:rPr lang="en-US" smtClean="0"/>
              <a:t>10/29/18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1A4035-5A87-1441-9886-EABED9E5C689}" type="slidenum">
              <a:rPr lang="en-US" smtClean="0"/>
              <a:t>‹#›</a:t>
            </a:fld>
            <a:endParaRPr lang="en-US"/>
          </a:p>
        </p:txBody>
      </p:sp>
    </p:spTree>
    <p:extLst>
      <p:ext uri="{BB962C8B-B14F-4D97-AF65-F5344CB8AC3E}">
        <p14:creationId xmlns:p14="http://schemas.microsoft.com/office/powerpoint/2010/main" val="156533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8E407-0560-B446-9355-627D731D4564}" type="datetimeFigureOut">
              <a:rPr lang="en-US" smtClean="0"/>
              <a:t>10/29/18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A4035-5A87-1441-9886-EABED9E5C689}" type="slidenum">
              <a:rPr lang="en-US" smtClean="0"/>
              <a:t>‹#›</a:t>
            </a:fld>
            <a:endParaRPr lang="en-US"/>
          </a:p>
        </p:txBody>
      </p:sp>
    </p:spTree>
    <p:extLst>
      <p:ext uri="{BB962C8B-B14F-4D97-AF65-F5344CB8AC3E}">
        <p14:creationId xmlns:p14="http://schemas.microsoft.com/office/powerpoint/2010/main" val="3615924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8E407-0560-B446-9355-627D731D4564}" type="datetimeFigureOut">
              <a:rPr lang="en-US" smtClean="0"/>
              <a:t>10/29/18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A4035-5A87-1441-9886-EABED9E5C689}" type="slidenum">
              <a:rPr lang="en-US" smtClean="0"/>
              <a:t>‹#›</a:t>
            </a:fld>
            <a:endParaRPr lang="en-US"/>
          </a:p>
        </p:txBody>
      </p:sp>
    </p:spTree>
    <p:extLst>
      <p:ext uri="{BB962C8B-B14F-4D97-AF65-F5344CB8AC3E}">
        <p14:creationId xmlns:p14="http://schemas.microsoft.com/office/powerpoint/2010/main" val="32743964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8E407-0560-B446-9355-627D731D4564}" type="datetimeFigureOut">
              <a:rPr lang="en-US" smtClean="0"/>
              <a:t>10/29/18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A4035-5A87-1441-9886-EABED9E5C689}" type="slidenum">
              <a:rPr lang="en-US" smtClean="0"/>
              <a:t>‹#›</a:t>
            </a:fld>
            <a:endParaRPr lang="en-US"/>
          </a:p>
        </p:txBody>
      </p:sp>
    </p:spTree>
    <p:extLst>
      <p:ext uri="{BB962C8B-B14F-4D97-AF65-F5344CB8AC3E}">
        <p14:creationId xmlns:p14="http://schemas.microsoft.com/office/powerpoint/2010/main" val="422739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youtube.com/watch?v=GqsWKaR9Q6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youtube.com/playlist?list=PLajDHj1EgPHVtogGol-WtJRAemXTV8VG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s://www.youtube.com/watch?v=rAvZbGvxMT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youtube.com/watch?v=JKIAOZZrit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sp>
        <p:nvSpPr>
          <p:cNvPr id="7" name="Title 1"/>
          <p:cNvSpPr txBox="1">
            <a:spLocks/>
          </p:cNvSpPr>
          <p:nvPr/>
        </p:nvSpPr>
        <p:spPr>
          <a:xfrm>
            <a:off x="4732040" y="1358616"/>
            <a:ext cx="4206936" cy="26503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500" b="1" dirty="0" smtClean="0">
                <a:latin typeface="Rockwell"/>
                <a:cs typeface="Rockwell"/>
              </a:rPr>
              <a:t>Developing Your Perfect Pitch</a:t>
            </a:r>
          </a:p>
          <a:p>
            <a:pPr>
              <a:lnSpc>
                <a:spcPct val="90000"/>
              </a:lnSpc>
            </a:pPr>
            <a:endParaRPr lang="en-US" sz="3600" dirty="0">
              <a:latin typeface="Rockwell"/>
              <a:cs typeface="Rockwell"/>
            </a:endParaRPr>
          </a:p>
        </p:txBody>
      </p:sp>
    </p:spTree>
    <p:extLst>
      <p:ext uri="{BB962C8B-B14F-4D97-AF65-F5344CB8AC3E}">
        <p14:creationId xmlns:p14="http://schemas.microsoft.com/office/powerpoint/2010/main" val="33589463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94066" y="1539736"/>
            <a:ext cx="7886732" cy="2862322"/>
          </a:xfrm>
          <a:prstGeom prst="rect">
            <a:avLst/>
          </a:prstGeom>
        </p:spPr>
        <p:txBody>
          <a:bodyPr wrap="square">
            <a:spAutoFit/>
          </a:bodyPr>
          <a:lstStyle/>
          <a:p>
            <a:pPr algn="ctr"/>
            <a:endParaRPr lang="en-US" sz="3200" dirty="0" smtClean="0">
              <a:solidFill>
                <a:srgbClr val="000000"/>
              </a:solidFill>
              <a:latin typeface="Rockwell"/>
              <a:cs typeface="Rockwell"/>
            </a:endParaRPr>
          </a:p>
          <a:p>
            <a:pPr algn="ctr"/>
            <a:r>
              <a:rPr lang="en-US" sz="4000" b="1" dirty="0" smtClean="0">
                <a:solidFill>
                  <a:srgbClr val="000000"/>
                </a:solidFill>
                <a:latin typeface="Rockwell"/>
                <a:cs typeface="Rockwell"/>
              </a:rPr>
              <a:t>How </a:t>
            </a:r>
            <a:r>
              <a:rPr lang="en-US" sz="4000" b="1" dirty="0">
                <a:solidFill>
                  <a:srgbClr val="000000"/>
                </a:solidFill>
                <a:latin typeface="Rockwell"/>
                <a:cs typeface="Rockwell"/>
              </a:rPr>
              <a:t>to Master Your Own </a:t>
            </a:r>
          </a:p>
          <a:p>
            <a:pPr algn="ctr"/>
            <a:r>
              <a:rPr lang="en-US" sz="4000" b="1" dirty="0">
                <a:solidFill>
                  <a:srgbClr val="000000"/>
                </a:solidFill>
                <a:latin typeface="Rockwell"/>
                <a:cs typeface="Rockwell"/>
              </a:rPr>
              <a:t>Professional Brand</a:t>
            </a:r>
          </a:p>
          <a:p>
            <a:pPr algn="ctr"/>
            <a:endParaRPr lang="en-US" sz="3200" dirty="0">
              <a:solidFill>
                <a:srgbClr val="000000"/>
              </a:solidFill>
              <a:latin typeface="Rockwell"/>
              <a:cs typeface="Rockwell"/>
            </a:endParaRPr>
          </a:p>
          <a:p>
            <a:pPr algn="ctr"/>
            <a:r>
              <a:rPr lang="en-US" sz="3600" dirty="0" smtClean="0">
                <a:solidFill>
                  <a:srgbClr val="000000"/>
                </a:solidFill>
                <a:latin typeface="Rockwell"/>
                <a:cs typeface="Rockwell"/>
              </a:rPr>
              <a:t>Crafting your “</a:t>
            </a:r>
            <a:r>
              <a:rPr lang="en-US" sz="3600" dirty="0" smtClean="0">
                <a:solidFill>
                  <a:srgbClr val="000000"/>
                </a:solidFill>
                <a:latin typeface="Rockwell"/>
                <a:cs typeface="Rockwell"/>
                <a:hlinkClick r:id="rId3"/>
              </a:rPr>
              <a:t>elevator pitch</a:t>
            </a:r>
            <a:r>
              <a:rPr lang="en-US" sz="3600" dirty="0" smtClean="0">
                <a:solidFill>
                  <a:srgbClr val="000000"/>
                </a:solidFill>
                <a:latin typeface="Rockwell"/>
                <a:cs typeface="Rockwell"/>
              </a:rPr>
              <a:t>” (3:10)</a:t>
            </a:r>
            <a:endParaRPr lang="en-US" sz="3600" dirty="0">
              <a:solidFill>
                <a:srgbClr val="000000"/>
              </a:solidFill>
              <a:latin typeface="Rockwell"/>
              <a:cs typeface="Rockwell"/>
            </a:endParaRPr>
          </a:p>
        </p:txBody>
      </p:sp>
    </p:spTree>
    <p:extLst>
      <p:ext uri="{BB962C8B-B14F-4D97-AF65-F5344CB8AC3E}">
        <p14:creationId xmlns:p14="http://schemas.microsoft.com/office/powerpoint/2010/main" val="5544930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7" name="Rectangle 2"/>
          <p:cNvSpPr>
            <a:spLocks noGrp="1"/>
          </p:cNvSpPr>
          <p:nvPr>
            <p:ph type="title"/>
          </p:nvPr>
        </p:nvSpPr>
        <p:spPr>
          <a:xfrm>
            <a:off x="1173747" y="697327"/>
            <a:ext cx="6673850" cy="903817"/>
          </a:xfrm>
        </p:spPr>
        <p:txBody>
          <a:bodyPr>
            <a:normAutofit/>
          </a:bodyPr>
          <a:lstStyle/>
          <a:p>
            <a:r>
              <a:rPr lang="en-US" sz="4800" dirty="0">
                <a:solidFill>
                  <a:srgbClr val="FFFFFF"/>
                </a:solidFill>
                <a:latin typeface="Rockwell"/>
                <a:ea typeface="ヒラギノ角ゴ Pro W3" charset="0"/>
                <a:cs typeface="Rockwell"/>
              </a:rPr>
              <a:t>Brand Points</a:t>
            </a:r>
          </a:p>
        </p:txBody>
      </p:sp>
      <p:sp>
        <p:nvSpPr>
          <p:cNvPr id="25602" name="Rectangle 3"/>
          <p:cNvSpPr>
            <a:spLocks noGrp="1"/>
          </p:cNvSpPr>
          <p:nvPr>
            <p:ph type="body" idx="1"/>
          </p:nvPr>
        </p:nvSpPr>
        <p:spPr>
          <a:xfrm>
            <a:off x="662050" y="2044701"/>
            <a:ext cx="8229600" cy="4326734"/>
          </a:xfrm>
        </p:spPr>
        <p:txBody>
          <a:bodyPr>
            <a:normAutofit/>
          </a:bodyPr>
          <a:lstStyle/>
          <a:p>
            <a:pPr marL="0" indent="0">
              <a:buNone/>
              <a:defRPr/>
            </a:pPr>
            <a:r>
              <a:rPr lang="en-US" sz="4000" dirty="0">
                <a:solidFill>
                  <a:srgbClr val="FFFFFF"/>
                </a:solidFill>
                <a:latin typeface="Rockwell"/>
                <a:ea typeface="ヒラギノ角ゴ Pro W3" charset="0"/>
                <a:cs typeface="Rockwell"/>
              </a:rPr>
              <a:t>S</a:t>
            </a:r>
            <a:r>
              <a:rPr lang="en-US" sz="4000" dirty="0" smtClean="0">
                <a:solidFill>
                  <a:srgbClr val="FFFFFF"/>
                </a:solidFill>
                <a:latin typeface="Rockwell"/>
                <a:ea typeface="ヒラギノ角ゴ Pro W3" charset="0"/>
                <a:cs typeface="Rockwell"/>
              </a:rPr>
              <a:t>pecific </a:t>
            </a:r>
            <a:r>
              <a:rPr lang="en-US" sz="4000" dirty="0">
                <a:solidFill>
                  <a:srgbClr val="FFFFFF"/>
                </a:solidFill>
                <a:latin typeface="Rockwell"/>
                <a:ea typeface="ヒラギノ角ゴ Pro W3" charset="0"/>
                <a:cs typeface="Rockwell"/>
              </a:rPr>
              <a:t>characteristics </a:t>
            </a:r>
            <a:r>
              <a:rPr lang="en-US" sz="4000" dirty="0" smtClean="0">
                <a:solidFill>
                  <a:srgbClr val="FFFFFF"/>
                </a:solidFill>
                <a:latin typeface="Rockwell"/>
                <a:ea typeface="ヒラギノ角ゴ Pro W3" charset="0"/>
                <a:cs typeface="Rockwell"/>
              </a:rPr>
              <a:t>that reflect </a:t>
            </a:r>
            <a:r>
              <a:rPr lang="en-US" sz="4000" dirty="0">
                <a:solidFill>
                  <a:srgbClr val="FFFFFF"/>
                </a:solidFill>
                <a:latin typeface="Rockwell"/>
                <a:ea typeface="ヒラギノ角ゴ Pro W3" charset="0"/>
                <a:cs typeface="Rockwell"/>
              </a:rPr>
              <a:t>your personal brand </a:t>
            </a:r>
            <a:r>
              <a:rPr lang="en-US" sz="4000" dirty="0" smtClean="0">
                <a:solidFill>
                  <a:srgbClr val="FFFFFF"/>
                </a:solidFill>
                <a:latin typeface="Rockwell"/>
                <a:ea typeface="ヒラギノ角ゴ Pro W3" charset="0"/>
                <a:cs typeface="Rockwell"/>
              </a:rPr>
              <a:t>promise</a:t>
            </a:r>
          </a:p>
          <a:p>
            <a:pPr lvl="1">
              <a:spcBef>
                <a:spcPts val="1224"/>
              </a:spcBef>
              <a:buFont typeface="Arial"/>
              <a:buChar char="•"/>
              <a:defRPr/>
            </a:pPr>
            <a:r>
              <a:rPr lang="en-US" sz="4000" dirty="0" smtClean="0">
                <a:solidFill>
                  <a:srgbClr val="FFFFFF"/>
                </a:solidFill>
                <a:latin typeface="Rockwell"/>
                <a:ea typeface="ヒラギノ角ゴ Pro W3" charset="0"/>
                <a:cs typeface="Rockwell"/>
              </a:rPr>
              <a:t> Leadership experiences</a:t>
            </a:r>
            <a:endParaRPr lang="en-US" sz="4000" dirty="0">
              <a:solidFill>
                <a:srgbClr val="FFFFFF"/>
              </a:solidFill>
              <a:latin typeface="Rockwell"/>
              <a:ea typeface="ヒラギノ角ゴ Pro W3" charset="0"/>
              <a:cs typeface="Rockwell"/>
            </a:endParaRPr>
          </a:p>
          <a:p>
            <a:pPr lvl="1">
              <a:buFont typeface="Arial"/>
              <a:buChar char="•"/>
              <a:defRPr/>
            </a:pPr>
            <a:r>
              <a:rPr lang="en-US" sz="4000" dirty="0" smtClean="0">
                <a:solidFill>
                  <a:srgbClr val="FFFFFF"/>
                </a:solidFill>
                <a:latin typeface="Rockwell"/>
                <a:ea typeface="ヒラギノ角ゴ Pro W3" charset="0"/>
                <a:cs typeface="Rockwell"/>
              </a:rPr>
              <a:t> Academic achievements</a:t>
            </a:r>
            <a:endParaRPr lang="en-US" sz="4000" dirty="0">
              <a:solidFill>
                <a:srgbClr val="FFFFFF"/>
              </a:solidFill>
              <a:latin typeface="Rockwell"/>
              <a:ea typeface="ヒラギノ角ゴ Pro W3" charset="0"/>
              <a:cs typeface="Rockwell"/>
            </a:endParaRPr>
          </a:p>
          <a:p>
            <a:pPr lvl="1">
              <a:buFont typeface="Arial"/>
              <a:buChar char="•"/>
              <a:defRPr/>
            </a:pPr>
            <a:r>
              <a:rPr lang="en-US" sz="4000" dirty="0" smtClean="0">
                <a:solidFill>
                  <a:srgbClr val="FFFFFF"/>
                </a:solidFill>
                <a:latin typeface="Rockwell"/>
                <a:ea typeface="ヒラギノ角ゴ Pro W3" charset="0"/>
                <a:cs typeface="Rockwell"/>
              </a:rPr>
              <a:t> Professional contributions</a:t>
            </a:r>
            <a:endParaRPr lang="en-US" sz="4000" dirty="0">
              <a:solidFill>
                <a:srgbClr val="FFFFFF"/>
              </a:solidFill>
              <a:latin typeface="Rockwell"/>
              <a:ea typeface="ヒラギノ角ゴ Pro W3" charset="0"/>
              <a:cs typeface="Rockwell"/>
            </a:endParaRPr>
          </a:p>
          <a:p>
            <a:pPr marL="400050" lvl="1" indent="0">
              <a:buFont typeface="Arial" charset="0"/>
              <a:buNone/>
              <a:defRPr/>
            </a:pPr>
            <a:endParaRPr lang="en-US" sz="3400" dirty="0">
              <a:latin typeface="Rockwell"/>
              <a:ea typeface="ヒラギノ角ゴ Pro W3" charset="0"/>
              <a:cs typeface="Rockwell"/>
            </a:endParaRPr>
          </a:p>
        </p:txBody>
      </p:sp>
    </p:spTree>
    <p:extLst>
      <p:ext uri="{BB962C8B-B14F-4D97-AF65-F5344CB8AC3E}">
        <p14:creationId xmlns:p14="http://schemas.microsoft.com/office/powerpoint/2010/main" val="2958636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9280"/>
            <a:ext cx="8229600" cy="1143000"/>
          </a:xfrm>
        </p:spPr>
        <p:txBody>
          <a:bodyPr>
            <a:normAutofit fontScale="90000"/>
          </a:bodyPr>
          <a:lstStyle/>
          <a:p>
            <a:r>
              <a:rPr lang="en-US" dirty="0" smtClean="0">
                <a:solidFill>
                  <a:schemeClr val="accent2"/>
                </a:solidFill>
                <a:latin typeface="Rockwell"/>
                <a:cs typeface="Rockwell"/>
                <a:hlinkClick r:id="rId3"/>
              </a:rPr>
              <a:t>Perfect Pitch Video Examples</a:t>
            </a:r>
            <a:r>
              <a:rPr lang="en-US" dirty="0" smtClean="0">
                <a:solidFill>
                  <a:schemeClr val="accent2"/>
                </a:solidFill>
                <a:latin typeface="Rockwell"/>
                <a:cs typeface="Rockwell"/>
              </a:rPr>
              <a:t/>
            </a:r>
            <a:br>
              <a:rPr lang="en-US" dirty="0" smtClean="0">
                <a:solidFill>
                  <a:schemeClr val="accent2"/>
                </a:solidFill>
                <a:latin typeface="Rockwell"/>
                <a:cs typeface="Rockwell"/>
              </a:rPr>
            </a:br>
            <a:endParaRPr lang="en-US" dirty="0">
              <a:solidFill>
                <a:schemeClr val="accent2"/>
              </a:solidFill>
              <a:latin typeface="Rockwell"/>
              <a:cs typeface="Rockwell"/>
            </a:endParaRPr>
          </a:p>
        </p:txBody>
      </p:sp>
      <p:sp>
        <p:nvSpPr>
          <p:cNvPr id="3" name="Rectangle 2"/>
          <p:cNvSpPr/>
          <p:nvPr/>
        </p:nvSpPr>
        <p:spPr>
          <a:xfrm>
            <a:off x="946365" y="2287905"/>
            <a:ext cx="7467600" cy="4524315"/>
          </a:xfrm>
          <a:prstGeom prst="rect">
            <a:avLst/>
          </a:prstGeom>
        </p:spPr>
        <p:txBody>
          <a:bodyPr wrap="square">
            <a:spAutoFit/>
          </a:bodyPr>
          <a:lstStyle/>
          <a:p>
            <a:r>
              <a:rPr lang="en-US" altLang="en-US" sz="3200" dirty="0" smtClean="0"/>
              <a:t>Include an end slate with personalized LinkedIn URL</a:t>
            </a:r>
          </a:p>
          <a:p>
            <a:endParaRPr lang="en-US" altLang="en-US" sz="3200" dirty="0"/>
          </a:p>
          <a:p>
            <a:r>
              <a:rPr lang="en-US" altLang="en-US" sz="3200" b="1" dirty="0" smtClean="0"/>
              <a:t>YouTube Text </a:t>
            </a:r>
            <a:r>
              <a:rPr lang="en-US" altLang="en-US" sz="3200" dirty="0" smtClean="0"/>
              <a:t>– </a:t>
            </a:r>
            <a:r>
              <a:rPr lang="en-US" sz="3200" dirty="0" smtClean="0"/>
              <a:t>This </a:t>
            </a:r>
            <a:r>
              <a:rPr lang="en-US" sz="3200" dirty="0"/>
              <a:t>video was prepared for a marketing course taught by Prof. Dawn </a:t>
            </a:r>
            <a:r>
              <a:rPr lang="en-US" sz="3200" dirty="0" err="1"/>
              <a:t>Edmiston</a:t>
            </a:r>
            <a:r>
              <a:rPr lang="en-US" sz="3200" dirty="0"/>
              <a:t> at the Raymond A. Mason School of Business, College of William &amp; Mary.</a:t>
            </a:r>
            <a:endParaRPr lang="en-US" altLang="en-US" sz="3200" dirty="0" smtClean="0"/>
          </a:p>
          <a:p>
            <a:endParaRPr lang="en-US" altLang="en-US" sz="3200" dirty="0" smtClean="0"/>
          </a:p>
          <a:p>
            <a:pPr marL="457200" indent="-457200">
              <a:buFont typeface="Arial"/>
              <a:buChar char="•"/>
            </a:pPr>
            <a:endParaRPr lang="en-US" altLang="en-US" sz="3200" b="1" dirty="0" smtClean="0"/>
          </a:p>
        </p:txBody>
      </p:sp>
    </p:spTree>
    <p:extLst>
      <p:ext uri="{BB962C8B-B14F-4D97-AF65-F5344CB8AC3E}">
        <p14:creationId xmlns:p14="http://schemas.microsoft.com/office/powerpoint/2010/main" val="2901100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063"/>
            <a:ext cx="8229600" cy="1143000"/>
          </a:xfrm>
        </p:spPr>
        <p:txBody>
          <a:bodyPr/>
          <a:lstStyle/>
          <a:p>
            <a:r>
              <a:rPr lang="en-US" dirty="0" smtClean="0">
                <a:latin typeface="Rockwell"/>
                <a:cs typeface="Rockwell"/>
              </a:rPr>
              <a:t>Assignment Specifics</a:t>
            </a:r>
            <a:endParaRPr lang="en-US" dirty="0">
              <a:latin typeface="Rockwell"/>
              <a:cs typeface="Rockwell"/>
            </a:endParaRPr>
          </a:p>
        </p:txBody>
      </p:sp>
      <p:sp>
        <p:nvSpPr>
          <p:cNvPr id="3" name="Content Placeholder 2"/>
          <p:cNvSpPr>
            <a:spLocks noGrp="1"/>
          </p:cNvSpPr>
          <p:nvPr>
            <p:ph idx="1"/>
          </p:nvPr>
        </p:nvSpPr>
        <p:spPr>
          <a:xfrm>
            <a:off x="457200" y="1652506"/>
            <a:ext cx="8229600" cy="5004866"/>
          </a:xfrm>
        </p:spPr>
        <p:txBody>
          <a:bodyPr>
            <a:normAutofit lnSpcReduction="10000"/>
          </a:bodyPr>
          <a:lstStyle/>
          <a:p>
            <a:pPr marL="0" indent="0">
              <a:buNone/>
            </a:pPr>
            <a:r>
              <a:rPr lang="en-US" sz="3400" b="1" dirty="0" smtClean="0">
                <a:latin typeface="Rockwell"/>
                <a:cs typeface="Rockwell"/>
              </a:rPr>
              <a:t>Today</a:t>
            </a:r>
            <a:r>
              <a:rPr lang="en-US" sz="3400" dirty="0" smtClean="0">
                <a:latin typeface="Rockwell"/>
                <a:cs typeface="Rockwell"/>
              </a:rPr>
              <a:t> </a:t>
            </a:r>
            <a:r>
              <a:rPr lang="en-US" sz="3400" dirty="0">
                <a:latin typeface="Rockwell"/>
                <a:cs typeface="Rockwell"/>
              </a:rPr>
              <a:t>	</a:t>
            </a:r>
            <a:r>
              <a:rPr lang="en-US" sz="3400" dirty="0" smtClean="0">
                <a:latin typeface="Rockwell"/>
                <a:cs typeface="Rockwell"/>
              </a:rPr>
              <a:t>	</a:t>
            </a:r>
            <a:r>
              <a:rPr lang="en-US" sz="3400" dirty="0" smtClean="0">
                <a:latin typeface="Rockwell"/>
                <a:cs typeface="Rockwell"/>
              </a:rPr>
              <a:t>Introduction </a:t>
            </a:r>
            <a:r>
              <a:rPr lang="en-US" sz="3400" dirty="0" smtClean="0">
                <a:latin typeface="Rockwell"/>
                <a:cs typeface="Rockwell"/>
              </a:rPr>
              <a:t>of concept</a:t>
            </a:r>
          </a:p>
          <a:p>
            <a:pPr marL="0" indent="0">
              <a:spcBef>
                <a:spcPts val="1224"/>
              </a:spcBef>
              <a:buNone/>
            </a:pPr>
            <a:r>
              <a:rPr lang="en-US" sz="3400" b="1" dirty="0" err="1" smtClean="0">
                <a:latin typeface="Rockwell"/>
                <a:cs typeface="Rockwell"/>
              </a:rPr>
              <a:t>Th</a:t>
            </a:r>
            <a:r>
              <a:rPr lang="en-US" sz="3400" b="1" dirty="0" smtClean="0">
                <a:latin typeface="Rockwell"/>
                <a:cs typeface="Rockwell"/>
              </a:rPr>
              <a:t> 11.1</a:t>
            </a:r>
            <a:r>
              <a:rPr lang="en-US" sz="3400" b="1" dirty="0" smtClean="0">
                <a:latin typeface="Rockwell"/>
                <a:cs typeface="Rockwell"/>
              </a:rPr>
              <a:t> 		</a:t>
            </a:r>
            <a:r>
              <a:rPr lang="en-US" sz="3400" dirty="0" smtClean="0">
                <a:latin typeface="Rockwell"/>
                <a:cs typeface="Rockwell"/>
              </a:rPr>
              <a:t>Visit </a:t>
            </a:r>
            <a:r>
              <a:rPr lang="en-US" sz="3400" dirty="0">
                <a:latin typeface="Rockwell"/>
                <a:cs typeface="Rockwell"/>
              </a:rPr>
              <a:t>Media </a:t>
            </a:r>
            <a:r>
              <a:rPr lang="en-US" sz="3400" dirty="0" smtClean="0">
                <a:latin typeface="Rockwell"/>
                <a:cs typeface="Rockwell"/>
              </a:rPr>
              <a:t>Center</a:t>
            </a:r>
            <a:endParaRPr lang="en-US" sz="3400" b="1" dirty="0" smtClean="0">
              <a:latin typeface="Rockwell"/>
              <a:cs typeface="Rockwell"/>
            </a:endParaRPr>
          </a:p>
          <a:p>
            <a:pPr marL="0" indent="0">
              <a:spcBef>
                <a:spcPts val="1224"/>
              </a:spcBef>
              <a:buNone/>
            </a:pPr>
            <a:r>
              <a:rPr lang="en-US" sz="3400" b="1" dirty="0" smtClean="0">
                <a:latin typeface="Rockwell"/>
                <a:cs typeface="Rockwell"/>
              </a:rPr>
              <a:t>Next Week </a:t>
            </a:r>
            <a:r>
              <a:rPr lang="en-US" sz="3400" dirty="0" smtClean="0">
                <a:latin typeface="Rockwell"/>
                <a:cs typeface="Rockwell"/>
              </a:rPr>
              <a:t>Video </a:t>
            </a:r>
            <a:r>
              <a:rPr lang="en-US" sz="3400" dirty="0">
                <a:latin typeface="Rockwell"/>
                <a:cs typeface="Rockwell"/>
              </a:rPr>
              <a:t>script preparation</a:t>
            </a:r>
          </a:p>
          <a:p>
            <a:pPr marL="0" indent="0">
              <a:spcBef>
                <a:spcPts val="1224"/>
              </a:spcBef>
              <a:buNone/>
            </a:pPr>
            <a:r>
              <a:rPr lang="en-US" sz="3400" b="1" dirty="0" err="1" smtClean="0">
                <a:latin typeface="Rockwell"/>
                <a:cs typeface="Rockwell"/>
              </a:rPr>
              <a:t>Th</a:t>
            </a:r>
            <a:r>
              <a:rPr lang="en-US" sz="3400" b="1" dirty="0" smtClean="0">
                <a:latin typeface="Rockwell"/>
                <a:cs typeface="Rockwell"/>
              </a:rPr>
              <a:t> 11.7</a:t>
            </a:r>
            <a:r>
              <a:rPr lang="en-US" sz="3400" b="1" dirty="0" smtClean="0">
                <a:latin typeface="Rockwell"/>
                <a:cs typeface="Rockwell"/>
              </a:rPr>
              <a:t>  </a:t>
            </a:r>
            <a:r>
              <a:rPr lang="en-US" sz="3400" dirty="0">
                <a:latin typeface="Rockwell"/>
                <a:cs typeface="Rockwell"/>
              </a:rPr>
              <a:t>	</a:t>
            </a:r>
            <a:r>
              <a:rPr lang="en-US" sz="3400" dirty="0" smtClean="0">
                <a:latin typeface="Rockwell"/>
                <a:cs typeface="Rockwell"/>
              </a:rPr>
              <a:t>	Media Center Workshop</a:t>
            </a:r>
            <a:endParaRPr lang="en-US" sz="3400" b="1" dirty="0" smtClean="0">
              <a:latin typeface="Rockwell"/>
              <a:cs typeface="Rockwell"/>
            </a:endParaRPr>
          </a:p>
          <a:p>
            <a:pPr marL="0" indent="0">
              <a:lnSpc>
                <a:spcPct val="90000"/>
              </a:lnSpc>
              <a:spcBef>
                <a:spcPts val="1224"/>
              </a:spcBef>
              <a:buNone/>
            </a:pPr>
            <a:r>
              <a:rPr lang="en-US" sz="3400" b="1" dirty="0" smtClean="0">
                <a:latin typeface="Rockwell"/>
                <a:cs typeface="Rockwell"/>
              </a:rPr>
              <a:t>11.19–21</a:t>
            </a:r>
            <a:r>
              <a:rPr lang="en-US" sz="3400" b="1" dirty="0" smtClean="0">
                <a:latin typeface="Rockwell"/>
                <a:cs typeface="Rockwell"/>
              </a:rPr>
              <a:t>  	</a:t>
            </a:r>
            <a:r>
              <a:rPr lang="en-US" sz="3400" dirty="0" smtClean="0">
                <a:latin typeface="Rockwell"/>
                <a:cs typeface="Rockwell"/>
              </a:rPr>
              <a:t>No Formal Class Meetings - </a:t>
            </a:r>
          </a:p>
          <a:p>
            <a:pPr marL="0" indent="0">
              <a:lnSpc>
                <a:spcPct val="90000"/>
              </a:lnSpc>
              <a:spcBef>
                <a:spcPts val="1224"/>
              </a:spcBef>
              <a:buNone/>
            </a:pPr>
            <a:r>
              <a:rPr lang="en-US" sz="3400" dirty="0">
                <a:latin typeface="Rockwell"/>
                <a:cs typeface="Rockwell"/>
              </a:rPr>
              <a:t>	</a:t>
            </a:r>
            <a:r>
              <a:rPr lang="en-US" sz="3400" dirty="0" smtClean="0">
                <a:latin typeface="Rockwell"/>
                <a:cs typeface="Rockwell"/>
              </a:rPr>
              <a:t>				</a:t>
            </a:r>
            <a:r>
              <a:rPr lang="en-US" sz="3400" dirty="0" smtClean="0">
                <a:latin typeface="Rockwell"/>
                <a:cs typeface="Rockwell"/>
              </a:rPr>
              <a:t>Finalize Videos</a:t>
            </a:r>
          </a:p>
          <a:p>
            <a:pPr marL="0" indent="0">
              <a:spcBef>
                <a:spcPts val="1224"/>
              </a:spcBef>
              <a:buNone/>
            </a:pPr>
            <a:r>
              <a:rPr lang="en-US" sz="3300" b="1" dirty="0" smtClean="0">
                <a:latin typeface="Rockwell"/>
                <a:cs typeface="Rockwell"/>
              </a:rPr>
              <a:t>Sun. 11.25</a:t>
            </a:r>
            <a:r>
              <a:rPr lang="en-US" sz="3400" b="1" dirty="0" smtClean="0">
                <a:latin typeface="Rockwell"/>
                <a:cs typeface="Rockwell"/>
              </a:rPr>
              <a:t>	</a:t>
            </a:r>
            <a:r>
              <a:rPr lang="en-US" sz="3400" dirty="0" smtClean="0">
                <a:latin typeface="Rockwell"/>
                <a:cs typeface="Rockwell"/>
              </a:rPr>
              <a:t>Video </a:t>
            </a:r>
            <a:r>
              <a:rPr lang="en-US" sz="3400" dirty="0" smtClean="0">
                <a:latin typeface="Rockwell"/>
                <a:cs typeface="Rockwell"/>
              </a:rPr>
              <a:t>due on YouTube</a:t>
            </a:r>
          </a:p>
          <a:p>
            <a:pPr marL="0" indent="0">
              <a:spcBef>
                <a:spcPts val="1224"/>
              </a:spcBef>
              <a:buNone/>
            </a:pPr>
            <a:r>
              <a:rPr lang="en-US" b="1" dirty="0" smtClean="0">
                <a:latin typeface="Rockwell"/>
                <a:cs typeface="Rockwell"/>
              </a:rPr>
              <a:t>Mon. 11.26 </a:t>
            </a:r>
            <a:r>
              <a:rPr lang="en-US" sz="3400" dirty="0" smtClean="0">
                <a:latin typeface="Rockwell"/>
                <a:cs typeface="Rockwell"/>
              </a:rPr>
              <a:t>Showtime</a:t>
            </a:r>
            <a:r>
              <a:rPr lang="en-US" sz="3400" dirty="0" smtClean="0">
                <a:latin typeface="Rockwell"/>
                <a:cs typeface="Rockwell"/>
              </a:rPr>
              <a:t>!</a:t>
            </a:r>
            <a:endParaRPr lang="en-US" sz="3400" dirty="0">
              <a:latin typeface="Rockwell"/>
              <a:cs typeface="Rockwell"/>
            </a:endParaRPr>
          </a:p>
          <a:p>
            <a:pPr marL="0" indent="0">
              <a:spcBef>
                <a:spcPts val="1224"/>
              </a:spcBef>
              <a:buNone/>
            </a:pPr>
            <a:endParaRPr lang="en-US" sz="3400" dirty="0" smtClean="0">
              <a:latin typeface="Rockwell"/>
              <a:cs typeface="Rockwell"/>
            </a:endParaRPr>
          </a:p>
          <a:p>
            <a:endParaRPr lang="en-US" dirty="0" smtClean="0">
              <a:latin typeface="Rockwell"/>
              <a:cs typeface="Rockwell"/>
            </a:endParaRPr>
          </a:p>
          <a:p>
            <a:pPr marL="0" indent="0">
              <a:buNone/>
            </a:pPr>
            <a:endParaRPr lang="en-US" dirty="0"/>
          </a:p>
        </p:txBody>
      </p:sp>
    </p:spTree>
    <p:extLst>
      <p:ext uri="{BB962C8B-B14F-4D97-AF65-F5344CB8AC3E}">
        <p14:creationId xmlns:p14="http://schemas.microsoft.com/office/powerpoint/2010/main" val="12804120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3"/>
            <a:ext cx="8229600" cy="1143000"/>
          </a:xfrm>
        </p:spPr>
        <p:txBody>
          <a:bodyPr/>
          <a:lstStyle/>
          <a:p>
            <a:r>
              <a:rPr lang="en-US" dirty="0" smtClean="0">
                <a:latin typeface="Rockwell"/>
                <a:cs typeface="Rockwell"/>
              </a:rPr>
              <a:t>Assessment</a:t>
            </a:r>
            <a:endParaRPr lang="en-US" dirty="0">
              <a:latin typeface="Rockwell"/>
              <a:cs typeface="Rockwell"/>
            </a:endParaRPr>
          </a:p>
        </p:txBody>
      </p:sp>
      <p:sp>
        <p:nvSpPr>
          <p:cNvPr id="3" name="Content Placeholder 2"/>
          <p:cNvSpPr>
            <a:spLocks noGrp="1"/>
          </p:cNvSpPr>
          <p:nvPr>
            <p:ph idx="1"/>
          </p:nvPr>
        </p:nvSpPr>
        <p:spPr>
          <a:xfrm>
            <a:off x="457200" y="1202335"/>
            <a:ext cx="8229600" cy="5440363"/>
          </a:xfrm>
        </p:spPr>
        <p:txBody>
          <a:bodyPr>
            <a:normAutofit fontScale="92500"/>
          </a:bodyPr>
          <a:lstStyle/>
          <a:p>
            <a:pPr marL="0" indent="0">
              <a:buNone/>
            </a:pPr>
            <a:r>
              <a:rPr lang="en-US" sz="3500" b="1" dirty="0" smtClean="0">
                <a:latin typeface="Rockwell"/>
                <a:cs typeface="Rockwell"/>
              </a:rPr>
              <a:t>Structure of Pitch</a:t>
            </a:r>
          </a:p>
          <a:p>
            <a:pPr>
              <a:buFontTx/>
              <a:buChar char="-"/>
            </a:pPr>
            <a:r>
              <a:rPr lang="en-US" dirty="0" smtClean="0">
                <a:latin typeface="Rockwell"/>
                <a:cs typeface="Rockwell"/>
              </a:rPr>
              <a:t>introduction that generates interest</a:t>
            </a:r>
          </a:p>
          <a:p>
            <a:pPr>
              <a:buFontTx/>
              <a:buChar char="-"/>
            </a:pPr>
            <a:r>
              <a:rPr lang="en-US" dirty="0" smtClean="0">
                <a:latin typeface="Rockwell"/>
                <a:cs typeface="Rockwell"/>
              </a:rPr>
              <a:t>compelling brand points that emphasize your value to future employers</a:t>
            </a:r>
          </a:p>
          <a:p>
            <a:pPr>
              <a:buFontTx/>
              <a:buChar char="-"/>
            </a:pPr>
            <a:r>
              <a:rPr lang="en-US" dirty="0">
                <a:latin typeface="Rockwell"/>
                <a:cs typeface="Rockwell"/>
              </a:rPr>
              <a:t>c</a:t>
            </a:r>
            <a:r>
              <a:rPr lang="en-US" dirty="0" smtClean="0">
                <a:latin typeface="Rockwell"/>
                <a:cs typeface="Rockwell"/>
              </a:rPr>
              <a:t>onclusion that creates final impact</a:t>
            </a:r>
          </a:p>
          <a:p>
            <a:pPr marL="0" indent="0">
              <a:buNone/>
            </a:pPr>
            <a:r>
              <a:rPr lang="en-US" b="1" dirty="0" smtClean="0">
                <a:latin typeface="Rockwell"/>
                <a:cs typeface="Rockwell"/>
              </a:rPr>
              <a:t>Delivery of Pitch</a:t>
            </a:r>
          </a:p>
          <a:p>
            <a:pPr>
              <a:buFontTx/>
              <a:buChar char="-"/>
            </a:pPr>
            <a:r>
              <a:rPr lang="en-US" dirty="0" smtClean="0">
                <a:latin typeface="Rockwell"/>
                <a:cs typeface="Rockwell"/>
              </a:rPr>
              <a:t>effective use of voice and visuals</a:t>
            </a:r>
          </a:p>
          <a:p>
            <a:pPr>
              <a:buFontTx/>
              <a:buChar char="-"/>
            </a:pPr>
            <a:r>
              <a:rPr lang="en-US" dirty="0" smtClean="0">
                <a:latin typeface="Rockwell"/>
                <a:cs typeface="Rockwell"/>
              </a:rPr>
              <a:t>professional presence</a:t>
            </a:r>
          </a:p>
          <a:p>
            <a:pPr>
              <a:buFontTx/>
              <a:buChar char="-"/>
            </a:pPr>
            <a:r>
              <a:rPr lang="en-US" dirty="0" smtClean="0">
                <a:latin typeface="Rockwell"/>
                <a:cs typeface="Rockwell"/>
              </a:rPr>
              <a:t>:60 second requirement (not to exceed :66 )</a:t>
            </a:r>
          </a:p>
          <a:p>
            <a:pPr>
              <a:buFontTx/>
              <a:buChar char="-"/>
            </a:pPr>
            <a:r>
              <a:rPr lang="en-US" dirty="0">
                <a:latin typeface="Rockwell"/>
                <a:cs typeface="Rockwell"/>
              </a:rPr>
              <a:t>a</a:t>
            </a:r>
            <a:r>
              <a:rPr lang="en-US" dirty="0" smtClean="0">
                <a:latin typeface="Rockwell"/>
                <a:cs typeface="Rockwell"/>
              </a:rPr>
              <a:t>ccessible through YouTube / LinkedIn</a:t>
            </a:r>
          </a:p>
          <a:p>
            <a:pPr marL="0" indent="0">
              <a:buNone/>
            </a:pPr>
            <a:endParaRPr lang="en-US" dirty="0" smtClean="0">
              <a:latin typeface="Rockwell"/>
              <a:cs typeface="Rockwell"/>
            </a:endParaRPr>
          </a:p>
          <a:p>
            <a:pPr marL="0" indent="0">
              <a:buNone/>
            </a:pPr>
            <a:endParaRPr lang="en-US" dirty="0"/>
          </a:p>
        </p:txBody>
      </p:sp>
    </p:spTree>
    <p:extLst>
      <p:ext uri="{BB962C8B-B14F-4D97-AF65-F5344CB8AC3E}">
        <p14:creationId xmlns:p14="http://schemas.microsoft.com/office/powerpoint/2010/main" val="2491881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9-18 at 9.57.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56290"/>
          </a:xfrm>
          <a:prstGeom prst="rect">
            <a:avLst/>
          </a:prstGeom>
        </p:spPr>
      </p:pic>
      <p:sp>
        <p:nvSpPr>
          <p:cNvPr id="5" name="TextBox 4"/>
          <p:cNvSpPr txBox="1"/>
          <p:nvPr/>
        </p:nvSpPr>
        <p:spPr>
          <a:xfrm>
            <a:off x="3581400" y="6400800"/>
            <a:ext cx="1949384" cy="369332"/>
          </a:xfrm>
          <a:prstGeom prst="rect">
            <a:avLst/>
          </a:prstGeom>
          <a:noFill/>
        </p:spPr>
        <p:txBody>
          <a:bodyPr wrap="none" rtlCol="0">
            <a:spAutoFit/>
          </a:bodyPr>
          <a:lstStyle/>
          <a:p>
            <a:r>
              <a:rPr lang="en-US" dirty="0" smtClean="0">
                <a:hlinkClick r:id="rId3"/>
              </a:rPr>
              <a:t>Video Introduction</a:t>
            </a:r>
            <a:endParaRPr lang="en-US" dirty="0"/>
          </a:p>
        </p:txBody>
      </p:sp>
    </p:spTree>
    <p:extLst>
      <p:ext uri="{BB962C8B-B14F-4D97-AF65-F5344CB8AC3E}">
        <p14:creationId xmlns:p14="http://schemas.microsoft.com/office/powerpoint/2010/main" val="9207887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883454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0551" y="1910318"/>
            <a:ext cx="3770722" cy="2963889"/>
          </a:xfrm>
          <a:prstGeom prst="rect">
            <a:avLst/>
          </a:prstGeom>
        </p:spPr>
        <p:txBody>
          <a:bodyPr wrap="square">
            <a:spAutoFit/>
          </a:bodyPr>
          <a:lstStyle/>
          <a:p>
            <a:pPr>
              <a:lnSpc>
                <a:spcPct val="90000"/>
              </a:lnSpc>
            </a:pPr>
            <a:r>
              <a:rPr lang="en-US" sz="3600" b="1" dirty="0"/>
              <a:t>How to Pitch a Brilliant </a:t>
            </a:r>
            <a:r>
              <a:rPr lang="en-US" sz="3600" b="1" dirty="0" smtClean="0"/>
              <a:t>Idea</a:t>
            </a:r>
          </a:p>
          <a:p>
            <a:endParaRPr lang="en-US" sz="2400" b="1" dirty="0"/>
          </a:p>
          <a:p>
            <a:pPr>
              <a:lnSpc>
                <a:spcPct val="90000"/>
              </a:lnSpc>
            </a:pPr>
            <a:r>
              <a:rPr lang="en-US" sz="3600" dirty="0" smtClean="0"/>
              <a:t>Kimberly </a:t>
            </a:r>
            <a:r>
              <a:rPr lang="en-US" sz="3600" dirty="0" err="1" smtClean="0"/>
              <a:t>Elsbach</a:t>
            </a:r>
            <a:endParaRPr lang="en-US" sz="3600" b="1" dirty="0"/>
          </a:p>
          <a:p>
            <a:pPr>
              <a:lnSpc>
                <a:spcPct val="90000"/>
              </a:lnSpc>
            </a:pPr>
            <a:r>
              <a:rPr lang="en-US" sz="3600" dirty="0"/>
              <a:t>September 2003</a:t>
            </a:r>
          </a:p>
          <a:p>
            <a:pPr>
              <a:lnSpc>
                <a:spcPct val="90000"/>
              </a:lnSpc>
            </a:pPr>
            <a:endParaRPr lang="en-US" sz="3600" dirty="0"/>
          </a:p>
        </p:txBody>
      </p:sp>
      <p:pic>
        <p:nvPicPr>
          <p:cNvPr id="5" name="Picture 4"/>
          <p:cNvPicPr>
            <a:picLocks noChangeAspect="1"/>
          </p:cNvPicPr>
          <p:nvPr/>
        </p:nvPicPr>
        <p:blipFill>
          <a:blip r:embed="rId3"/>
          <a:stretch>
            <a:fillRect/>
          </a:stretch>
        </p:blipFill>
        <p:spPr>
          <a:xfrm>
            <a:off x="539974" y="2148178"/>
            <a:ext cx="4064000" cy="1835150"/>
          </a:xfrm>
          <a:prstGeom prst="rect">
            <a:avLst/>
          </a:prstGeom>
        </p:spPr>
      </p:pic>
    </p:spTree>
    <p:extLst>
      <p:ext uri="{BB962C8B-B14F-4D97-AF65-F5344CB8AC3E}">
        <p14:creationId xmlns:p14="http://schemas.microsoft.com/office/powerpoint/2010/main" val="26700239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94224" y="28575"/>
            <a:ext cx="4549775" cy="6858000"/>
          </a:xfrm>
          <a:prstGeom prst="rect">
            <a:avLst/>
          </a:prstGeom>
        </p:spPr>
      </p:pic>
    </p:spTree>
    <p:extLst>
      <p:ext uri="{BB962C8B-B14F-4D97-AF65-F5344CB8AC3E}">
        <p14:creationId xmlns:p14="http://schemas.microsoft.com/office/powerpoint/2010/main" val="17624821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2590" r="2590"/>
          <a:stretch>
            <a:fillRect/>
          </a:stretch>
        </p:blipFill>
        <p:spPr>
          <a:xfrm>
            <a:off x="0" y="28575"/>
            <a:ext cx="4594225" cy="6829425"/>
          </a:xfrm>
        </p:spPr>
      </p:pic>
      <p:pic>
        <p:nvPicPr>
          <p:cNvPr id="6" name="Picture 5"/>
          <p:cNvPicPr>
            <a:picLocks noChangeAspect="1"/>
          </p:cNvPicPr>
          <p:nvPr/>
        </p:nvPicPr>
        <p:blipFill>
          <a:blip r:embed="rId4"/>
          <a:stretch>
            <a:fillRect/>
          </a:stretch>
        </p:blipFill>
        <p:spPr>
          <a:xfrm>
            <a:off x="4594224" y="28575"/>
            <a:ext cx="4549775" cy="6858000"/>
          </a:xfrm>
          <a:prstGeom prst="rect">
            <a:avLst/>
          </a:prstGeom>
        </p:spPr>
      </p:pic>
    </p:spTree>
    <p:extLst>
      <p:ext uri="{BB962C8B-B14F-4D97-AF65-F5344CB8AC3E}">
        <p14:creationId xmlns:p14="http://schemas.microsoft.com/office/powerpoint/2010/main" val="17885462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03" y="273957"/>
            <a:ext cx="8719445" cy="1442674"/>
          </a:xfrm>
        </p:spPr>
        <p:txBody>
          <a:bodyPr/>
          <a:lstStyle/>
          <a:p>
            <a:pPr>
              <a:lnSpc>
                <a:spcPct val="90000"/>
              </a:lnSpc>
            </a:pPr>
            <a:r>
              <a:rPr lang="en-US" sz="3400" dirty="0" smtClean="0">
                <a:latin typeface="Rockwell"/>
                <a:cs typeface="Rockwell"/>
              </a:rPr>
              <a:t>What is a “</a:t>
            </a:r>
            <a:r>
              <a:rPr lang="en-US" sz="3400" dirty="0" smtClean="0">
                <a:solidFill>
                  <a:srgbClr val="800000"/>
                </a:solidFill>
                <a:latin typeface="Rockwell"/>
                <a:cs typeface="Rockwell"/>
                <a:hlinkClick r:id="rId3"/>
              </a:rPr>
              <a:t>brand</a:t>
            </a:r>
            <a:r>
              <a:rPr lang="en-US" sz="3400" dirty="0" smtClean="0">
                <a:latin typeface="Rockwell"/>
                <a:cs typeface="Rockwell"/>
              </a:rPr>
              <a:t>” and why does it matter?</a:t>
            </a:r>
            <a:endParaRPr lang="en-US" sz="3400" dirty="0">
              <a:latin typeface="Rockwell"/>
              <a:cs typeface="Rockwell"/>
            </a:endParaRPr>
          </a:p>
        </p:txBody>
      </p:sp>
      <p:sp>
        <p:nvSpPr>
          <p:cNvPr id="3" name="Content Placeholder 2"/>
          <p:cNvSpPr>
            <a:spLocks noGrp="1"/>
          </p:cNvSpPr>
          <p:nvPr>
            <p:ph idx="1"/>
          </p:nvPr>
        </p:nvSpPr>
        <p:spPr>
          <a:xfrm>
            <a:off x="442393" y="1588210"/>
            <a:ext cx="8291321" cy="3951337"/>
          </a:xfrm>
        </p:spPr>
        <p:txBody>
          <a:bodyPr>
            <a:noAutofit/>
          </a:bodyPr>
          <a:lstStyle/>
          <a:p>
            <a:pPr marL="0" indent="0">
              <a:buNone/>
            </a:pPr>
            <a:r>
              <a:rPr lang="en-US" sz="2800" dirty="0" smtClean="0">
                <a:latin typeface="Rockwell"/>
                <a:cs typeface="Rockwell"/>
              </a:rPr>
              <a:t>A </a:t>
            </a:r>
            <a:r>
              <a:rPr lang="en-US" sz="2800" b="1" dirty="0" smtClean="0">
                <a:solidFill>
                  <a:srgbClr val="800000"/>
                </a:solidFill>
                <a:latin typeface="Rockwell"/>
                <a:cs typeface="Rockwell"/>
              </a:rPr>
              <a:t>brand</a:t>
            </a:r>
            <a:r>
              <a:rPr lang="en-US" sz="2800" dirty="0" smtClean="0">
                <a:latin typeface="Rockwell"/>
                <a:cs typeface="Rockwell"/>
              </a:rPr>
              <a:t> represents all of the words and images people think about when they hear your name.</a:t>
            </a:r>
          </a:p>
          <a:p>
            <a:pPr marL="0" indent="0">
              <a:buNone/>
            </a:pPr>
            <a:endParaRPr lang="en-US" sz="800" dirty="0" smtClean="0">
              <a:latin typeface="Rockwell"/>
              <a:cs typeface="Rockwell"/>
            </a:endParaRPr>
          </a:p>
          <a:p>
            <a:pPr marL="0" indent="0">
              <a:buNone/>
            </a:pPr>
            <a:r>
              <a:rPr lang="en-US" sz="2800" dirty="0" smtClean="0">
                <a:latin typeface="Rockwell"/>
                <a:cs typeface="Rockwell"/>
              </a:rPr>
              <a:t>So the value of a professional </a:t>
            </a:r>
            <a:r>
              <a:rPr lang="en-US" sz="2800" b="1" dirty="0" smtClean="0">
                <a:solidFill>
                  <a:srgbClr val="800000"/>
                </a:solidFill>
                <a:latin typeface="Rockwell"/>
                <a:cs typeface="Rockwell"/>
              </a:rPr>
              <a:t>brand</a:t>
            </a:r>
            <a:r>
              <a:rPr lang="en-US" sz="2800" b="1" dirty="0" smtClean="0">
                <a:latin typeface="Rockwell"/>
                <a:cs typeface="Rockwell"/>
              </a:rPr>
              <a:t> </a:t>
            </a:r>
            <a:r>
              <a:rPr lang="en-US" sz="2800" dirty="0" smtClean="0">
                <a:latin typeface="Rockwell"/>
                <a:cs typeface="Rockwell"/>
              </a:rPr>
              <a:t>matters …</a:t>
            </a:r>
          </a:p>
          <a:p>
            <a:pPr>
              <a:buFont typeface="Wingdings" charset="2"/>
              <a:buChar char="§"/>
            </a:pPr>
            <a:r>
              <a:rPr lang="en-US" sz="2800" dirty="0" smtClean="0">
                <a:latin typeface="Rockwell"/>
                <a:cs typeface="Rockwell"/>
              </a:rPr>
              <a:t>When you are seeking to network to find internships or your first job after college</a:t>
            </a:r>
          </a:p>
          <a:p>
            <a:pPr>
              <a:buFont typeface="Wingdings" charset="2"/>
              <a:buChar char="§"/>
            </a:pPr>
            <a:r>
              <a:rPr lang="en-US" sz="2800" dirty="0" smtClean="0">
                <a:latin typeface="Rockwell"/>
                <a:cs typeface="Rockwell"/>
              </a:rPr>
              <a:t>When you are seeking to </a:t>
            </a:r>
            <a:r>
              <a:rPr lang="en-US" sz="2800" dirty="0">
                <a:latin typeface="Rockwell"/>
                <a:cs typeface="Rockwell"/>
              </a:rPr>
              <a:t>grow your </a:t>
            </a:r>
            <a:r>
              <a:rPr lang="en-US" sz="2800" dirty="0" smtClean="0">
                <a:latin typeface="Rockwell"/>
                <a:cs typeface="Rockwell"/>
              </a:rPr>
              <a:t>influence  or advance within </a:t>
            </a:r>
            <a:r>
              <a:rPr lang="en-US" sz="2800" dirty="0">
                <a:latin typeface="Rockwell"/>
                <a:cs typeface="Rockwell"/>
              </a:rPr>
              <a:t>your </a:t>
            </a:r>
            <a:r>
              <a:rPr lang="en-US" sz="2800" dirty="0" smtClean="0">
                <a:latin typeface="Rockwell"/>
                <a:cs typeface="Rockwell"/>
              </a:rPr>
              <a:t>current organization</a:t>
            </a:r>
            <a:endParaRPr lang="en-US" sz="2800" dirty="0">
              <a:latin typeface="Rockwell"/>
              <a:cs typeface="Rockwell"/>
            </a:endParaRPr>
          </a:p>
          <a:p>
            <a:pPr>
              <a:buFont typeface="Wingdings" charset="2"/>
              <a:buChar char="§"/>
            </a:pPr>
            <a:r>
              <a:rPr lang="en-US" sz="2800" dirty="0" smtClean="0">
                <a:latin typeface="Rockwell"/>
                <a:cs typeface="Rockwell"/>
              </a:rPr>
              <a:t>When you are seeking to change careers or re-enter the workforce after a major life change </a:t>
            </a:r>
          </a:p>
        </p:txBody>
      </p:sp>
    </p:spTree>
    <p:extLst>
      <p:ext uri="{BB962C8B-B14F-4D97-AF65-F5344CB8AC3E}">
        <p14:creationId xmlns:p14="http://schemas.microsoft.com/office/powerpoint/2010/main" val="409041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648" y="725794"/>
            <a:ext cx="8526192" cy="923330"/>
          </a:xfrm>
          <a:prstGeom prst="rect">
            <a:avLst/>
          </a:prstGeom>
          <a:noFill/>
        </p:spPr>
        <p:txBody>
          <a:bodyPr wrap="none" rtlCol="0">
            <a:spAutoFit/>
          </a:bodyPr>
          <a:lstStyle/>
          <a:p>
            <a:r>
              <a:rPr lang="en-US" sz="5400" dirty="0" smtClean="0">
                <a:solidFill>
                  <a:schemeClr val="bg1"/>
                </a:solidFill>
                <a:latin typeface="Rockwell"/>
                <a:cs typeface="Rockwell"/>
              </a:rPr>
              <a:t> </a:t>
            </a:r>
            <a:r>
              <a:rPr lang="en-US" sz="4800" dirty="0" smtClean="0">
                <a:latin typeface="Rockwell"/>
                <a:cs typeface="Rockwell"/>
              </a:rPr>
              <a:t>What is Your Brand Promise ?</a:t>
            </a:r>
            <a:endParaRPr lang="en-US" sz="4800" dirty="0">
              <a:latin typeface="Rockwell"/>
              <a:cs typeface="Rockwell"/>
            </a:endParaRPr>
          </a:p>
        </p:txBody>
      </p:sp>
      <p:sp>
        <p:nvSpPr>
          <p:cNvPr id="2" name="Rectangle 1"/>
          <p:cNvSpPr/>
          <p:nvPr/>
        </p:nvSpPr>
        <p:spPr>
          <a:xfrm>
            <a:off x="594066" y="1649124"/>
            <a:ext cx="7886732" cy="6198620"/>
          </a:xfrm>
          <a:prstGeom prst="rect">
            <a:avLst/>
          </a:prstGeom>
        </p:spPr>
        <p:txBody>
          <a:bodyPr wrap="square">
            <a:spAutoFit/>
          </a:bodyPr>
          <a:lstStyle/>
          <a:p>
            <a:pPr algn="ctr">
              <a:lnSpc>
                <a:spcPct val="90000"/>
              </a:lnSpc>
            </a:pPr>
            <a:r>
              <a:rPr lang="en-US" sz="4000" dirty="0">
                <a:solidFill>
                  <a:srgbClr val="000000"/>
                </a:solidFill>
                <a:latin typeface="Rockwell"/>
                <a:ea typeface="ヒラギノ角ゴ Pro W3" charset="0"/>
                <a:cs typeface="Rockwell"/>
              </a:rPr>
              <a:t>What </a:t>
            </a:r>
            <a:r>
              <a:rPr lang="en-US" sz="4000" dirty="0" smtClean="0">
                <a:solidFill>
                  <a:srgbClr val="000000"/>
                </a:solidFill>
                <a:latin typeface="Rockwell"/>
                <a:ea typeface="ヒラギノ角ゴ Pro W3" charset="0"/>
                <a:cs typeface="Rockwell"/>
              </a:rPr>
              <a:t>should customers (employers) expect </a:t>
            </a:r>
            <a:r>
              <a:rPr lang="en-US" sz="4000" dirty="0">
                <a:solidFill>
                  <a:srgbClr val="000000"/>
                </a:solidFill>
                <a:latin typeface="Rockwell"/>
                <a:ea typeface="ヒラギノ角ゴ Pro W3" charset="0"/>
                <a:cs typeface="Rockwell"/>
              </a:rPr>
              <a:t>from your products and </a:t>
            </a:r>
            <a:r>
              <a:rPr lang="en-US" sz="4000" dirty="0" smtClean="0">
                <a:solidFill>
                  <a:srgbClr val="000000"/>
                </a:solidFill>
                <a:latin typeface="Rockwell"/>
                <a:ea typeface="ヒラギノ角ゴ Pro W3" charset="0"/>
                <a:cs typeface="Rockwell"/>
              </a:rPr>
              <a:t>services</a:t>
            </a:r>
          </a:p>
          <a:p>
            <a:pPr algn="ctr">
              <a:lnSpc>
                <a:spcPct val="90000"/>
              </a:lnSpc>
            </a:pPr>
            <a:endParaRPr lang="en-US" sz="1600" dirty="0" smtClean="0">
              <a:solidFill>
                <a:srgbClr val="000000"/>
              </a:solidFill>
              <a:latin typeface="Rockwell"/>
              <a:ea typeface="ヒラギノ角ゴ Pro W3" charset="0"/>
              <a:cs typeface="Rockwell"/>
            </a:endParaRPr>
          </a:p>
          <a:p>
            <a:pPr algn="ctr">
              <a:lnSpc>
                <a:spcPct val="90000"/>
              </a:lnSpc>
            </a:pPr>
            <a:r>
              <a:rPr lang="en-US" sz="4000" dirty="0">
                <a:solidFill>
                  <a:srgbClr val="C0504D"/>
                </a:solidFill>
                <a:latin typeface="Rockwell"/>
                <a:cs typeface="Rockwell"/>
              </a:rPr>
              <a:t>“I teach people how to pursue and promote their passions.”</a:t>
            </a:r>
          </a:p>
          <a:p>
            <a:pPr algn="ctr">
              <a:lnSpc>
                <a:spcPct val="90000"/>
              </a:lnSpc>
            </a:pPr>
            <a:endParaRPr lang="en-US" sz="1600" dirty="0">
              <a:solidFill>
                <a:srgbClr val="000000"/>
              </a:solidFill>
              <a:latin typeface="Rockwell"/>
              <a:cs typeface="Rockwell"/>
            </a:endParaRPr>
          </a:p>
          <a:p>
            <a:pPr algn="ctr">
              <a:lnSpc>
                <a:spcPct val="90000"/>
              </a:lnSpc>
            </a:pPr>
            <a:r>
              <a:rPr lang="en-US" sz="4000" dirty="0">
                <a:latin typeface="Rockwell"/>
                <a:cs typeface="Rockwell"/>
              </a:rPr>
              <a:t>“Changing the world </a:t>
            </a:r>
            <a:endParaRPr lang="en-US" sz="4000" dirty="0" smtClean="0">
              <a:latin typeface="Rockwell"/>
              <a:cs typeface="Rockwell"/>
            </a:endParaRPr>
          </a:p>
          <a:p>
            <a:pPr algn="ctr">
              <a:lnSpc>
                <a:spcPct val="90000"/>
              </a:lnSpc>
            </a:pPr>
            <a:r>
              <a:rPr lang="en-US" sz="4000" dirty="0" smtClean="0">
                <a:latin typeface="Rockwell"/>
                <a:cs typeface="Rockwell"/>
              </a:rPr>
              <a:t>through </a:t>
            </a:r>
            <a:r>
              <a:rPr lang="en-US" sz="4000" dirty="0">
                <a:latin typeface="Rockwell"/>
                <a:cs typeface="Rockwell"/>
              </a:rPr>
              <a:t>innovation.” </a:t>
            </a:r>
            <a:endParaRPr lang="en-US" sz="4000" dirty="0" smtClean="0">
              <a:latin typeface="Rockwell"/>
              <a:cs typeface="Rockwell"/>
            </a:endParaRPr>
          </a:p>
          <a:p>
            <a:pPr algn="ctr">
              <a:lnSpc>
                <a:spcPct val="90000"/>
              </a:lnSpc>
            </a:pPr>
            <a:r>
              <a:rPr lang="en-US" sz="4000" dirty="0" smtClean="0">
                <a:solidFill>
                  <a:srgbClr val="000000"/>
                </a:solidFill>
                <a:latin typeface="Rockwell"/>
                <a:cs typeface="Rockwell"/>
              </a:rPr>
              <a:t>- </a:t>
            </a:r>
            <a:r>
              <a:rPr lang="en-US" sz="4000" dirty="0">
                <a:solidFill>
                  <a:srgbClr val="000000"/>
                </a:solidFill>
                <a:latin typeface="Rockwell"/>
                <a:cs typeface="Rockwell"/>
              </a:rPr>
              <a:t>Steve </a:t>
            </a:r>
            <a:r>
              <a:rPr lang="en-US" sz="4000" dirty="0" smtClean="0">
                <a:solidFill>
                  <a:srgbClr val="000000"/>
                </a:solidFill>
                <a:latin typeface="Rockwell"/>
                <a:cs typeface="Rockwell"/>
              </a:rPr>
              <a:t>Jobs or </a:t>
            </a:r>
            <a:r>
              <a:rPr lang="en-US" sz="4000" dirty="0" err="1" smtClean="0">
                <a:solidFill>
                  <a:srgbClr val="000000"/>
                </a:solidFill>
                <a:latin typeface="Rockwell"/>
                <a:cs typeface="Rockwell"/>
              </a:rPr>
              <a:t>Elon</a:t>
            </a:r>
            <a:r>
              <a:rPr lang="en-US" sz="4000" dirty="0" smtClean="0">
                <a:solidFill>
                  <a:srgbClr val="000000"/>
                </a:solidFill>
                <a:latin typeface="Rockwell"/>
                <a:cs typeface="Rockwell"/>
              </a:rPr>
              <a:t> Musk</a:t>
            </a:r>
            <a:endParaRPr lang="en-US" sz="4000" dirty="0">
              <a:solidFill>
                <a:srgbClr val="000000"/>
              </a:solidFill>
              <a:latin typeface="Rockwell"/>
              <a:cs typeface="Rockwell"/>
            </a:endParaRPr>
          </a:p>
          <a:p>
            <a:pPr algn="ctr"/>
            <a:endParaRPr lang="en-US" sz="4000" dirty="0">
              <a:solidFill>
                <a:srgbClr val="000000"/>
              </a:solidFill>
              <a:latin typeface="Rockwell"/>
              <a:cs typeface="Rockwell"/>
            </a:endParaRPr>
          </a:p>
          <a:p>
            <a:pPr algn="ctr"/>
            <a:endParaRPr lang="en-US" sz="4000" dirty="0" smtClean="0">
              <a:solidFill>
                <a:srgbClr val="000000"/>
              </a:solidFill>
              <a:latin typeface="Rockwell"/>
              <a:cs typeface="Rockwell"/>
            </a:endParaRPr>
          </a:p>
        </p:txBody>
      </p:sp>
    </p:spTree>
    <p:extLst>
      <p:ext uri="{BB962C8B-B14F-4D97-AF65-F5344CB8AC3E}">
        <p14:creationId xmlns:p14="http://schemas.microsoft.com/office/powerpoint/2010/main" val="3784194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Brand Exercise</a:t>
            </a:r>
            <a:endParaRPr lang="en-US" dirty="0">
              <a:solidFill>
                <a:schemeClr val="bg1"/>
              </a:solidFill>
            </a:endParaRPr>
          </a:p>
        </p:txBody>
      </p:sp>
      <p:sp>
        <p:nvSpPr>
          <p:cNvPr id="3" name="Content Placeholder 2"/>
          <p:cNvSpPr>
            <a:spLocks noGrp="1"/>
          </p:cNvSpPr>
          <p:nvPr>
            <p:ph idx="1"/>
          </p:nvPr>
        </p:nvSpPr>
        <p:spPr>
          <a:xfrm>
            <a:off x="532972" y="1802226"/>
            <a:ext cx="8229600" cy="3753440"/>
          </a:xfrm>
        </p:spPr>
        <p:txBody>
          <a:bodyPr>
            <a:normAutofit/>
          </a:bodyPr>
          <a:lstStyle/>
          <a:p>
            <a:pPr marL="0" indent="0" algn="ctr">
              <a:buNone/>
            </a:pPr>
            <a:r>
              <a:rPr lang="en-US" sz="4000" dirty="0" smtClean="0">
                <a:solidFill>
                  <a:srgbClr val="FFFFFF"/>
                </a:solidFill>
              </a:rPr>
              <a:t>Select a </a:t>
            </a:r>
            <a:r>
              <a:rPr lang="en-US" sz="4000" dirty="0">
                <a:solidFill>
                  <a:srgbClr val="FFFFFF"/>
                </a:solidFill>
              </a:rPr>
              <a:t>brand that represents you and </a:t>
            </a:r>
            <a:r>
              <a:rPr lang="en-US" sz="4000" dirty="0" smtClean="0">
                <a:solidFill>
                  <a:srgbClr val="FFFFFF"/>
                </a:solidFill>
              </a:rPr>
              <a:t>explain why</a:t>
            </a:r>
            <a:r>
              <a:rPr lang="en-US" sz="4000" dirty="0">
                <a:solidFill>
                  <a:srgbClr val="FFFFFF"/>
                </a:solidFill>
              </a:rPr>
              <a:t>. </a:t>
            </a:r>
          </a:p>
        </p:txBody>
      </p:sp>
      <p:pic>
        <p:nvPicPr>
          <p:cNvPr id="4" name="Picture 3" descr="discovery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033" y="3525055"/>
            <a:ext cx="6031752" cy="3154680"/>
          </a:xfrm>
          <a:prstGeom prst="rect">
            <a:avLst/>
          </a:prstGeom>
        </p:spPr>
      </p:pic>
    </p:spTree>
    <p:extLst>
      <p:ext uri="{BB962C8B-B14F-4D97-AF65-F5344CB8AC3E}">
        <p14:creationId xmlns:p14="http://schemas.microsoft.com/office/powerpoint/2010/main" val="4195416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Brands as Story Tellers</a:t>
            </a:r>
            <a:endParaRPr lang="en-US" dirty="0">
              <a:solidFill>
                <a:schemeClr val="bg1"/>
              </a:solidFill>
            </a:endParaRPr>
          </a:p>
        </p:txBody>
      </p:sp>
      <p:pic>
        <p:nvPicPr>
          <p:cNvPr id="2050" name="Picture 2" descr="Image result for brand coll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2813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1759</TotalTime>
  <Words>1049</Words>
  <Application>Microsoft Macintosh PowerPoint</Application>
  <PresentationFormat>On-screen Show (4:3)</PresentationFormat>
  <Paragraphs>99</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What is a “brand” and why does it matter?</vt:lpstr>
      <vt:lpstr>PowerPoint Presentation</vt:lpstr>
      <vt:lpstr>Brand Exercise</vt:lpstr>
      <vt:lpstr>Brands as Story Tellers</vt:lpstr>
      <vt:lpstr>PowerPoint Presentation</vt:lpstr>
      <vt:lpstr>Brand Points</vt:lpstr>
      <vt:lpstr>Perfect Pitch Video Examples </vt:lpstr>
      <vt:lpstr>Assignment Specifics</vt:lpstr>
      <vt:lpstr>Assessment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the Perfect Pitch: Using Digital Tools to Engage Learning </dc:title>
  <dc:creator>Dawn Edmiston</dc:creator>
  <cp:lastModifiedBy>Mason School of Busines</cp:lastModifiedBy>
  <cp:revision>80</cp:revision>
  <cp:lastPrinted>2014-11-04T18:28:55Z</cp:lastPrinted>
  <dcterms:created xsi:type="dcterms:W3CDTF">2013-08-15T14:24:54Z</dcterms:created>
  <dcterms:modified xsi:type="dcterms:W3CDTF">2018-10-29T13:00:56Z</dcterms:modified>
</cp:coreProperties>
</file>